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8.xml.rels" ContentType="application/vnd.openxmlformats-package.relationships+xml"/>
  <Override PartName="/ppt/slides/_rels/slide5.xml.rels" ContentType="application/vnd.openxmlformats-package.relationships+xml"/>
  <Override PartName="/ppt/slides/_rels/slide39.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presProps.xml" ContentType="application/vnd.openxmlformats-officedocument.presentationml.presProps+xml"/>
  <Override PartName="/ppt/media/image1.emf" ContentType="image/x-emf"/>
  <Override PartName="/ppt/media/image8.png" ContentType="image/png"/>
  <Override PartName="/ppt/media/image2.png" ContentType="image/png"/>
  <Override PartName="/ppt/media/image3.png" ContentType="image/png"/>
  <Override PartName="/ppt/media/image4.png" ContentType="image/png"/>
  <Override PartName="/ppt/media/image5.png" ContentType="image/png"/>
  <Override PartName="/ppt/media/image6.emf" ContentType="image/x-emf"/>
  <Override PartName="/ppt/media/image7.png" ContentType="image/png"/>
  <Override PartName="/ppt/media/image9.png" ContentType="image/png"/>
  <Override PartName="/ppt/media/image10.png" ContentType="image/png"/>
  <Override PartName="/ppt/media/image11.png" ContentType="image/png"/>
  <Override PartName="/ppt/media/image12.emf" ContentType="image/x-emf"/>
  <Override PartName="/ppt/media/image13.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presProps" Target="presProps.xml"/>
</Relationships>
</file>

<file path=ppt/media/image10.png>
</file>

<file path=ppt/media/image11.png>
</file>

<file path=ppt/media/image13.png>
</file>

<file path=ppt/media/image2.png>
</file>

<file path=ppt/media/image3.png>
</file>

<file path=ppt/media/image4.png>
</file>

<file path=ppt/media/image5.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2.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Beehive">
    <p:spTree>
      <p:nvGrpSpPr>
        <p:cNvPr id="1" name=""/>
        <p:cNvGrpSpPr/>
        <p:nvPr/>
      </p:nvGrpSpPr>
      <p:grpSpPr>
        <a:xfrm>
          <a:off x="0" y="0"/>
          <a:ext cx="0" cy="0"/>
          <a:chOff x="0" y="0"/>
          <a:chExt cx="0" cy="0"/>
        </a:xfrm>
      </p:grpSpPr>
      <p:sp>
        <p:nvSpPr>
          <p:cNvPr id="7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79" name="PlaceHolder 2"/>
          <p:cNvSpPr>
            <a:spLocks noGrp="1"/>
          </p:cNvSpPr>
          <p:nvPr>
            <p:ph type="subTitle"/>
          </p:nvPr>
        </p:nvSpPr>
        <p:spPr>
          <a:xfrm>
            <a:off x="504000" y="1326600"/>
            <a:ext cx="9071640" cy="3288240"/>
          </a:xfrm>
          <a:prstGeom prst="rect">
            <a:avLst/>
          </a:prstGeom>
          <a:noFill/>
          <a:ln w="0">
            <a:noFill/>
          </a:ln>
        </p:spPr>
        <p:txBody>
          <a:bodyPr lIns="0" rIns="0" tIns="0" bIns="0" anchor="ctr">
            <a:noAutofit/>
          </a:bodyPr>
          <a:p>
            <a:pPr indent="0" algn="ctr">
              <a:buNone/>
            </a:pPr>
            <a:endParaRPr b="0" lang="en-US" sz="3200" strike="noStrike" u="none">
              <a:solidFill>
                <a:srgbClr val="000000"/>
              </a:solidFill>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Beehive">
    <p:spTree>
      <p:nvGrpSpPr>
        <p:cNvPr id="1" name=""/>
        <p:cNvGrpSpPr/>
        <p:nvPr/>
      </p:nvGrpSpPr>
      <p:grpSpPr>
        <a:xfrm>
          <a:off x="0" y="0"/>
          <a:ext cx="0" cy="0"/>
          <a:chOff x="0" y="0"/>
          <a:chExt cx="0" cy="0"/>
        </a:xfrm>
      </p:grpSpPr>
      <p:sp>
        <p:nvSpPr>
          <p:cNvPr id="8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81"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indent="0">
              <a:spcAft>
                <a:spcPts val="1060"/>
              </a:spcAft>
              <a:buNone/>
            </a:pPr>
            <a:endParaRPr b="0" lang="en-US" sz="2400" strike="noStrike" u="none">
              <a:solidFill>
                <a:srgbClr val="000000"/>
              </a:solidFill>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Beehive1">
    <p:spTree>
      <p:nvGrpSpPr>
        <p:cNvPr id="1" name=""/>
        <p:cNvGrpSpPr/>
        <p:nvPr/>
      </p:nvGrpSpPr>
      <p:grpSpPr>
        <a:xfrm>
          <a:off x="0" y="0"/>
          <a:ext cx="0" cy="0"/>
          <a:chOff x="0" y="0"/>
          <a:chExt cx="0" cy="0"/>
        </a:xfrm>
      </p:grpSpPr>
      <p:sp>
        <p:nvSpPr>
          <p:cNvPr id="11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11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CB56C150-349A-42A9-8A2A-C7F3C53B1FFD}" type="slidenum">
              <a:t>&lt;#&gt;</a:t>
            </a:fld>
          </a:p>
        </p:txBody>
      </p:sp>
      <p:sp>
        <p:nvSpPr>
          <p:cNvPr id="6" name="PlaceHolder 5"/>
          <p:cNvSpPr>
            <a:spLocks noGrp="1"/>
          </p:cNvSpPr>
          <p:nvPr>
            <p:ph type="dt" idx="1"/>
          </p:nvPr>
        </p:nvSpPr>
        <p:spPr/>
        <p:txBody>
          <a:bodyPr/>
          <a:p>
            <a:r>
              <a:rPr lang="ja-JP"/>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Beehive1">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BE576882-F691-4AE8-AD34-417F9726E568}" type="slidenum">
              <a:t>&lt;#&gt;</a:t>
            </a:fld>
          </a:p>
        </p:txBody>
      </p:sp>
      <p:sp>
        <p:nvSpPr>
          <p:cNvPr id="4" name="PlaceHolder 3"/>
          <p:cNvSpPr>
            <a:spLocks noGrp="1"/>
          </p:cNvSpPr>
          <p:nvPr>
            <p:ph type="dt" idx="1"/>
          </p:nvPr>
        </p:nvSpPr>
        <p:spPr/>
        <p:txBody>
          <a:bodyPr/>
          <a:p>
            <a:r>
              <a:rPr lang="ja-JP"/>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3.xml"/><Relationship Id="rId3" Type="http://schemas.openxmlformats.org/officeDocument/2006/relationships/slideLayout" Target="../slideLayouts/slideLayout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
          <p:cNvSpPr/>
          <p:nvPr/>
        </p:nvSpPr>
        <p:spPr>
          <a:xfrm>
            <a:off x="-5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 name=""/>
          <p:cNvSpPr/>
          <p:nvPr/>
        </p:nvSpPr>
        <p:spPr>
          <a:xfrm>
            <a:off x="-41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 name=""/>
          <p:cNvSpPr/>
          <p:nvPr/>
        </p:nvSpPr>
        <p:spPr>
          <a:xfrm>
            <a:off x="135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 name=""/>
          <p:cNvSpPr/>
          <p:nvPr/>
        </p:nvSpPr>
        <p:spPr>
          <a:xfrm>
            <a:off x="64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 name=""/>
          <p:cNvSpPr/>
          <p:nvPr/>
        </p:nvSpPr>
        <p:spPr>
          <a:xfrm>
            <a:off x="99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 name=""/>
          <p:cNvSpPr/>
          <p:nvPr/>
        </p:nvSpPr>
        <p:spPr>
          <a:xfrm>
            <a:off x="239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 name=""/>
          <p:cNvSpPr/>
          <p:nvPr/>
        </p:nvSpPr>
        <p:spPr>
          <a:xfrm>
            <a:off x="169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 name=""/>
          <p:cNvSpPr/>
          <p:nvPr/>
        </p:nvSpPr>
        <p:spPr>
          <a:xfrm>
            <a:off x="275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8" name=""/>
          <p:cNvSpPr/>
          <p:nvPr/>
        </p:nvSpPr>
        <p:spPr>
          <a:xfrm>
            <a:off x="2052000" y="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9" name=""/>
          <p:cNvSpPr/>
          <p:nvPr/>
        </p:nvSpPr>
        <p:spPr>
          <a:xfrm>
            <a:off x="345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0" name=""/>
          <p:cNvSpPr/>
          <p:nvPr/>
        </p:nvSpPr>
        <p:spPr>
          <a:xfrm>
            <a:off x="3096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1" name=""/>
          <p:cNvSpPr/>
          <p:nvPr/>
        </p:nvSpPr>
        <p:spPr>
          <a:xfrm>
            <a:off x="414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2" name=""/>
          <p:cNvSpPr/>
          <p:nvPr/>
        </p:nvSpPr>
        <p:spPr>
          <a:xfrm>
            <a:off x="450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3" name=""/>
          <p:cNvSpPr/>
          <p:nvPr/>
        </p:nvSpPr>
        <p:spPr>
          <a:xfrm>
            <a:off x="379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4" name=""/>
          <p:cNvSpPr/>
          <p:nvPr/>
        </p:nvSpPr>
        <p:spPr>
          <a:xfrm>
            <a:off x="552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5" name=""/>
          <p:cNvSpPr/>
          <p:nvPr/>
        </p:nvSpPr>
        <p:spPr>
          <a:xfrm>
            <a:off x="4842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6" name=""/>
          <p:cNvSpPr/>
          <p:nvPr/>
        </p:nvSpPr>
        <p:spPr>
          <a:xfrm>
            <a:off x="520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7" name=""/>
          <p:cNvSpPr/>
          <p:nvPr/>
        </p:nvSpPr>
        <p:spPr>
          <a:xfrm>
            <a:off x="6606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8" name=""/>
          <p:cNvSpPr/>
          <p:nvPr/>
        </p:nvSpPr>
        <p:spPr>
          <a:xfrm>
            <a:off x="590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9" name=""/>
          <p:cNvSpPr/>
          <p:nvPr/>
        </p:nvSpPr>
        <p:spPr>
          <a:xfrm>
            <a:off x="693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0" name=""/>
          <p:cNvSpPr/>
          <p:nvPr/>
        </p:nvSpPr>
        <p:spPr>
          <a:xfrm>
            <a:off x="622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1" name=""/>
          <p:cNvSpPr/>
          <p:nvPr/>
        </p:nvSpPr>
        <p:spPr>
          <a:xfrm>
            <a:off x="7632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2" name=""/>
          <p:cNvSpPr/>
          <p:nvPr/>
        </p:nvSpPr>
        <p:spPr>
          <a:xfrm>
            <a:off x="730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3" name=""/>
          <p:cNvSpPr/>
          <p:nvPr/>
        </p:nvSpPr>
        <p:spPr>
          <a:xfrm>
            <a:off x="833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4" name=""/>
          <p:cNvSpPr/>
          <p:nvPr/>
        </p:nvSpPr>
        <p:spPr>
          <a:xfrm>
            <a:off x="801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5" name=""/>
          <p:cNvSpPr/>
          <p:nvPr/>
        </p:nvSpPr>
        <p:spPr>
          <a:xfrm>
            <a:off x="941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6" name=""/>
          <p:cNvSpPr/>
          <p:nvPr/>
        </p:nvSpPr>
        <p:spPr>
          <a:xfrm>
            <a:off x="871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7" name=""/>
          <p:cNvSpPr/>
          <p:nvPr/>
        </p:nvSpPr>
        <p:spPr>
          <a:xfrm>
            <a:off x="973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8" name=""/>
          <p:cNvSpPr/>
          <p:nvPr/>
        </p:nvSpPr>
        <p:spPr>
          <a:xfrm>
            <a:off x="903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9" name=""/>
          <p:cNvSpPr/>
          <p:nvPr/>
        </p:nvSpPr>
        <p:spPr>
          <a:xfrm>
            <a:off x="28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grpSp>
        <p:nvGrpSpPr>
          <p:cNvPr id="30" name=""/>
          <p:cNvGrpSpPr/>
          <p:nvPr/>
        </p:nvGrpSpPr>
        <p:grpSpPr>
          <a:xfrm>
            <a:off x="-360000" y="4914000"/>
            <a:ext cx="10854000" cy="1242000"/>
            <a:chOff x="-360000" y="4914000"/>
            <a:chExt cx="10854000" cy="1242000"/>
          </a:xfrm>
        </p:grpSpPr>
        <p:sp>
          <p:nvSpPr>
            <p:cNvPr id="31" name=""/>
            <p:cNvSpPr/>
            <p:nvPr/>
          </p:nvSpPr>
          <p:spPr>
            <a:xfrm flipH="1">
              <a:off x="943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2" name=""/>
            <p:cNvSpPr/>
            <p:nvPr/>
          </p:nvSpPr>
          <p:spPr>
            <a:xfrm flipH="1">
              <a:off x="979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3" name=""/>
            <p:cNvSpPr/>
            <p:nvPr/>
          </p:nvSpPr>
          <p:spPr>
            <a:xfrm flipH="1">
              <a:off x="802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4" name=""/>
            <p:cNvSpPr/>
            <p:nvPr/>
          </p:nvSpPr>
          <p:spPr>
            <a:xfrm flipH="1">
              <a:off x="873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5" name=""/>
            <p:cNvSpPr/>
            <p:nvPr/>
          </p:nvSpPr>
          <p:spPr>
            <a:xfrm flipH="1">
              <a:off x="838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6" name=""/>
            <p:cNvSpPr/>
            <p:nvPr/>
          </p:nvSpPr>
          <p:spPr>
            <a:xfrm flipH="1">
              <a:off x="698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7" name=""/>
            <p:cNvSpPr/>
            <p:nvPr/>
          </p:nvSpPr>
          <p:spPr>
            <a:xfrm flipH="1">
              <a:off x="768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8" name=""/>
            <p:cNvSpPr/>
            <p:nvPr/>
          </p:nvSpPr>
          <p:spPr>
            <a:xfrm flipH="1">
              <a:off x="662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9" name=""/>
            <p:cNvSpPr/>
            <p:nvPr/>
          </p:nvSpPr>
          <p:spPr>
            <a:xfrm flipH="1">
              <a:off x="732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0" name=""/>
            <p:cNvSpPr/>
            <p:nvPr/>
          </p:nvSpPr>
          <p:spPr>
            <a:xfrm flipH="1">
              <a:off x="592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1" name=""/>
            <p:cNvSpPr/>
            <p:nvPr/>
          </p:nvSpPr>
          <p:spPr>
            <a:xfrm flipH="1">
              <a:off x="628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2" name=""/>
            <p:cNvSpPr/>
            <p:nvPr/>
          </p:nvSpPr>
          <p:spPr>
            <a:xfrm flipH="1">
              <a:off x="523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3" name=""/>
            <p:cNvSpPr/>
            <p:nvPr/>
          </p:nvSpPr>
          <p:spPr>
            <a:xfrm flipH="1">
              <a:off x="487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4" name=""/>
            <p:cNvSpPr/>
            <p:nvPr/>
          </p:nvSpPr>
          <p:spPr>
            <a:xfrm flipH="1">
              <a:off x="558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5" name=""/>
            <p:cNvSpPr/>
            <p:nvPr/>
          </p:nvSpPr>
          <p:spPr>
            <a:xfrm flipH="1">
              <a:off x="385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6" name=""/>
            <p:cNvSpPr/>
            <p:nvPr/>
          </p:nvSpPr>
          <p:spPr>
            <a:xfrm flipH="1">
              <a:off x="453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7" name=""/>
            <p:cNvSpPr/>
            <p:nvPr/>
          </p:nvSpPr>
          <p:spPr>
            <a:xfrm flipH="1">
              <a:off x="417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8" name=""/>
            <p:cNvSpPr/>
            <p:nvPr/>
          </p:nvSpPr>
          <p:spPr>
            <a:xfrm flipH="1">
              <a:off x="277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9" name=""/>
            <p:cNvSpPr/>
            <p:nvPr/>
          </p:nvSpPr>
          <p:spPr>
            <a:xfrm flipH="1">
              <a:off x="347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0" name=""/>
            <p:cNvSpPr/>
            <p:nvPr/>
          </p:nvSpPr>
          <p:spPr>
            <a:xfrm flipH="1">
              <a:off x="244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1" name=""/>
            <p:cNvSpPr/>
            <p:nvPr/>
          </p:nvSpPr>
          <p:spPr>
            <a:xfrm flipH="1">
              <a:off x="315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2" name=""/>
            <p:cNvSpPr/>
            <p:nvPr/>
          </p:nvSpPr>
          <p:spPr>
            <a:xfrm flipH="1">
              <a:off x="174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3" name=""/>
            <p:cNvSpPr/>
            <p:nvPr/>
          </p:nvSpPr>
          <p:spPr>
            <a:xfrm flipH="1">
              <a:off x="207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4" name=""/>
            <p:cNvSpPr/>
            <p:nvPr/>
          </p:nvSpPr>
          <p:spPr>
            <a:xfrm flipH="1">
              <a:off x="104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5" name=""/>
            <p:cNvSpPr/>
            <p:nvPr/>
          </p:nvSpPr>
          <p:spPr>
            <a:xfrm flipH="1">
              <a:off x="136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6" name=""/>
            <p:cNvSpPr/>
            <p:nvPr/>
          </p:nvSpPr>
          <p:spPr>
            <a:xfrm flipH="1">
              <a:off x="-3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7" name=""/>
            <p:cNvSpPr/>
            <p:nvPr/>
          </p:nvSpPr>
          <p:spPr>
            <a:xfrm flipH="1">
              <a:off x="66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8" name=""/>
            <p:cNvSpPr/>
            <p:nvPr/>
          </p:nvSpPr>
          <p:spPr>
            <a:xfrm flipH="1">
              <a:off x="-360000" y="4914000"/>
              <a:ext cx="702000" cy="702000"/>
            </a:xfrm>
            <a:custGeom>
              <a:avLst/>
              <a:gdLst>
                <a:gd name="textAreaLeft" fmla="*/ -360 w 702000"/>
                <a:gd name="textAreaRight" fmla="*/ 70200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9" name=""/>
            <p:cNvSpPr/>
            <p:nvPr/>
          </p:nvSpPr>
          <p:spPr>
            <a:xfrm flipH="1">
              <a:off x="34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0" name=""/>
            <p:cNvSpPr/>
            <p:nvPr/>
          </p:nvSpPr>
          <p:spPr>
            <a:xfrm flipH="1">
              <a:off x="909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grpSp>
      <p:sp>
        <p:nvSpPr>
          <p:cNvPr id="61" name="PlaceHolder 1"/>
          <p:cNvSpPr>
            <a:spLocks noGrp="1"/>
          </p:cNvSpPr>
          <p:nvPr>
            <p:ph type="title"/>
          </p:nvPr>
        </p:nvSpPr>
        <p:spPr>
          <a:xfrm>
            <a:off x="504360" y="1915200"/>
            <a:ext cx="9071640" cy="121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クリックしてタイトルテキストを編集</a:t>
            </a:r>
            <a:endParaRPr b="0" lang="en-US" sz="3300" strike="noStrike" u="none">
              <a:solidFill>
                <a:srgbClr val="000000"/>
              </a:solidFill>
              <a:uFillTx/>
              <a:latin typeface="Arial"/>
            </a:endParaRPr>
          </a:p>
        </p:txBody>
      </p:sp>
      <p:sp>
        <p:nvSpPr>
          <p:cNvPr id="62" name="PlaceHolder 2"/>
          <p:cNvSpPr>
            <a:spLocks noGrp="1"/>
          </p:cNvSpPr>
          <p:nvPr>
            <p:ph type="body"/>
          </p:nvPr>
        </p:nvSpPr>
        <p:spPr>
          <a:xfrm>
            <a:off x="504000" y="3402000"/>
            <a:ext cx="9071640" cy="864000"/>
          </a:xfrm>
          <a:prstGeom prst="rect">
            <a:avLst/>
          </a:prstGeom>
          <a:noFill/>
          <a:ln w="0">
            <a:noFill/>
          </a:ln>
        </p:spPr>
        <p:txBody>
          <a:bodyPr lIns="0" rIns="0" tIns="0" bIns="0" anchor="t">
            <a:normAutofit fontScale="25000" lnSpcReduction="19999"/>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クリックしてアウトラインのテキストを編集</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2</a:t>
            </a:r>
            <a:r>
              <a:rPr b="0" lang="ja-JP" sz="2100" strike="noStrike" u="none">
                <a:solidFill>
                  <a:srgbClr val="000000"/>
                </a:solidFill>
                <a:uFillTx/>
                <a:latin typeface="Arial"/>
              </a:rPr>
              <a:t>レベル目のアウトライン</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3</a:t>
            </a:r>
            <a:r>
              <a:rPr b="0" lang="ja-JP" sz="1800" strike="noStrike" u="none">
                <a:solidFill>
                  <a:srgbClr val="000000"/>
                </a:solidFill>
                <a:uFillTx/>
                <a:latin typeface="Arial"/>
              </a:rPr>
              <a:t>レベル目のアウトライン</a:t>
            </a:r>
            <a:endParaRPr b="0" lang="en-US" sz="1800" strike="noStrike" u="none">
              <a:solidFill>
                <a:srgbClr val="000000"/>
              </a:solidFill>
              <a:uFillTx/>
              <a:latin typeface="Arial"/>
            </a:endParaRPr>
          </a:p>
          <a:p>
            <a:pPr lvl="3" marL="1728000" indent="-216000">
              <a:spcAft>
                <a:spcPts val="422"/>
              </a:spcAft>
              <a:buClr>
                <a:srgbClr val="000000"/>
              </a:buClr>
              <a:buSzPct val="75000"/>
              <a:buFont typeface="Symbol" charset="2"/>
              <a:buChar char=""/>
            </a:pPr>
            <a:r>
              <a:rPr b="0" lang="en-US" sz="1500" strike="noStrike" u="none">
                <a:solidFill>
                  <a:srgbClr val="000000"/>
                </a:solidFill>
                <a:uFillTx/>
                <a:latin typeface="Arial"/>
              </a:rPr>
              <a:t>4</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4" marL="2160000" indent="-216000">
              <a:spcAft>
                <a:spcPts val="210"/>
              </a:spcAft>
              <a:buClr>
                <a:srgbClr val="000000"/>
              </a:buClr>
              <a:buSzPct val="45000"/>
              <a:buFont typeface="Wingdings" charset="2"/>
              <a:buChar char=""/>
            </a:pPr>
            <a:r>
              <a:rPr b="0" lang="en-US" sz="1500" strike="noStrike" u="none">
                <a:solidFill>
                  <a:srgbClr val="000000"/>
                </a:solidFill>
                <a:uFillTx/>
                <a:latin typeface="Arial"/>
              </a:rPr>
              <a:t>5</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5" marL="2592000" indent="-216000">
              <a:spcAft>
                <a:spcPts val="210"/>
              </a:spcAft>
              <a:buClr>
                <a:srgbClr val="000000"/>
              </a:buClr>
              <a:buSzPct val="45000"/>
              <a:buFont typeface="Wingdings" charset="2"/>
              <a:buChar char=""/>
            </a:pPr>
            <a:r>
              <a:rPr b="0" lang="en-US" sz="1500" strike="noStrike" u="none">
                <a:solidFill>
                  <a:srgbClr val="000000"/>
                </a:solidFill>
                <a:uFillTx/>
                <a:latin typeface="Arial"/>
              </a:rPr>
              <a:t>6</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6" marL="3024000" indent="-216000">
              <a:spcAft>
                <a:spcPts val="210"/>
              </a:spcAft>
              <a:buClr>
                <a:srgbClr val="000000"/>
              </a:buClr>
              <a:buSzPct val="45000"/>
              <a:buFont typeface="Wingdings" charset="2"/>
              <a:buChar char=""/>
            </a:pPr>
            <a:r>
              <a:rPr b="0" lang="en-US" sz="1500" strike="noStrike" u="none">
                <a:solidFill>
                  <a:srgbClr val="000000"/>
                </a:solidFill>
                <a:uFillTx/>
                <a:latin typeface="Arial"/>
              </a:rPr>
              <a:t>7</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p:txBody>
      </p:sp>
      <p:sp>
        <p:nvSpPr>
          <p:cNvPr id="63" name=""/>
          <p:cNvSpPr/>
          <p:nvPr/>
        </p:nvSpPr>
        <p:spPr>
          <a:xfrm>
            <a:off x="-41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4" name=""/>
          <p:cNvSpPr/>
          <p:nvPr/>
        </p:nvSpPr>
        <p:spPr>
          <a:xfrm>
            <a:off x="99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5" name=""/>
          <p:cNvSpPr/>
          <p:nvPr/>
        </p:nvSpPr>
        <p:spPr>
          <a:xfrm>
            <a:off x="239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6" name=""/>
          <p:cNvSpPr/>
          <p:nvPr/>
        </p:nvSpPr>
        <p:spPr>
          <a:xfrm>
            <a:off x="169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7" name=""/>
          <p:cNvSpPr/>
          <p:nvPr/>
        </p:nvSpPr>
        <p:spPr>
          <a:xfrm>
            <a:off x="3096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8" name=""/>
          <p:cNvSpPr/>
          <p:nvPr/>
        </p:nvSpPr>
        <p:spPr>
          <a:xfrm>
            <a:off x="450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9" name=""/>
          <p:cNvSpPr/>
          <p:nvPr/>
        </p:nvSpPr>
        <p:spPr>
          <a:xfrm>
            <a:off x="379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0" name=""/>
          <p:cNvSpPr/>
          <p:nvPr/>
        </p:nvSpPr>
        <p:spPr>
          <a:xfrm>
            <a:off x="520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1" name=""/>
          <p:cNvSpPr/>
          <p:nvPr/>
        </p:nvSpPr>
        <p:spPr>
          <a:xfrm>
            <a:off x="6606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2" name=""/>
          <p:cNvSpPr/>
          <p:nvPr/>
        </p:nvSpPr>
        <p:spPr>
          <a:xfrm>
            <a:off x="590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3" name=""/>
          <p:cNvSpPr/>
          <p:nvPr/>
        </p:nvSpPr>
        <p:spPr>
          <a:xfrm>
            <a:off x="730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4" name=""/>
          <p:cNvSpPr/>
          <p:nvPr/>
        </p:nvSpPr>
        <p:spPr>
          <a:xfrm>
            <a:off x="801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5" name=""/>
          <p:cNvSpPr/>
          <p:nvPr/>
        </p:nvSpPr>
        <p:spPr>
          <a:xfrm>
            <a:off x="941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6" name=""/>
          <p:cNvSpPr/>
          <p:nvPr/>
        </p:nvSpPr>
        <p:spPr>
          <a:xfrm>
            <a:off x="871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7" name=""/>
          <p:cNvSpPr/>
          <p:nvPr/>
        </p:nvSpPr>
        <p:spPr>
          <a:xfrm>
            <a:off x="28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2" name=""/>
          <p:cNvGrpSpPr/>
          <p:nvPr/>
        </p:nvGrpSpPr>
        <p:grpSpPr>
          <a:xfrm>
            <a:off x="-360000" y="4896000"/>
            <a:ext cx="10854000" cy="1260000"/>
            <a:chOff x="-360000" y="4896000"/>
            <a:chExt cx="10854000" cy="1260000"/>
          </a:xfrm>
        </p:grpSpPr>
        <p:sp>
          <p:nvSpPr>
            <p:cNvPr id="83" name=""/>
            <p:cNvSpPr/>
            <p:nvPr/>
          </p:nvSpPr>
          <p:spPr>
            <a:xfrm flipH="1">
              <a:off x="943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4" name=""/>
            <p:cNvSpPr/>
            <p:nvPr/>
          </p:nvSpPr>
          <p:spPr>
            <a:xfrm flipH="1">
              <a:off x="979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5" name=""/>
            <p:cNvSpPr/>
            <p:nvPr/>
          </p:nvSpPr>
          <p:spPr>
            <a:xfrm flipH="1">
              <a:off x="802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6" name=""/>
            <p:cNvSpPr/>
            <p:nvPr/>
          </p:nvSpPr>
          <p:spPr>
            <a:xfrm flipH="1">
              <a:off x="873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7" name=""/>
            <p:cNvSpPr/>
            <p:nvPr/>
          </p:nvSpPr>
          <p:spPr>
            <a:xfrm flipH="1">
              <a:off x="838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8" name=""/>
            <p:cNvSpPr/>
            <p:nvPr/>
          </p:nvSpPr>
          <p:spPr>
            <a:xfrm flipH="1">
              <a:off x="698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9" name=""/>
            <p:cNvSpPr/>
            <p:nvPr/>
          </p:nvSpPr>
          <p:spPr>
            <a:xfrm flipH="1">
              <a:off x="768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0" name=""/>
            <p:cNvSpPr/>
            <p:nvPr/>
          </p:nvSpPr>
          <p:spPr>
            <a:xfrm flipH="1">
              <a:off x="662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1" name=""/>
            <p:cNvSpPr/>
            <p:nvPr/>
          </p:nvSpPr>
          <p:spPr>
            <a:xfrm flipH="1">
              <a:off x="7326000" y="4896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2" name=""/>
            <p:cNvSpPr/>
            <p:nvPr/>
          </p:nvSpPr>
          <p:spPr>
            <a:xfrm flipH="1">
              <a:off x="592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3" name=""/>
            <p:cNvSpPr/>
            <p:nvPr/>
          </p:nvSpPr>
          <p:spPr>
            <a:xfrm flipH="1">
              <a:off x="628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4" name=""/>
            <p:cNvSpPr/>
            <p:nvPr/>
          </p:nvSpPr>
          <p:spPr>
            <a:xfrm flipH="1">
              <a:off x="523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5" name=""/>
            <p:cNvSpPr/>
            <p:nvPr/>
          </p:nvSpPr>
          <p:spPr>
            <a:xfrm flipH="1">
              <a:off x="487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6" name=""/>
            <p:cNvSpPr/>
            <p:nvPr/>
          </p:nvSpPr>
          <p:spPr>
            <a:xfrm flipH="1">
              <a:off x="558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7" name=""/>
            <p:cNvSpPr/>
            <p:nvPr/>
          </p:nvSpPr>
          <p:spPr>
            <a:xfrm flipH="1">
              <a:off x="385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8" name=""/>
            <p:cNvSpPr/>
            <p:nvPr/>
          </p:nvSpPr>
          <p:spPr>
            <a:xfrm flipH="1">
              <a:off x="453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9" name=""/>
            <p:cNvSpPr/>
            <p:nvPr/>
          </p:nvSpPr>
          <p:spPr>
            <a:xfrm flipH="1">
              <a:off x="417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0" name=""/>
            <p:cNvSpPr/>
            <p:nvPr/>
          </p:nvSpPr>
          <p:spPr>
            <a:xfrm flipH="1">
              <a:off x="277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1" name=""/>
            <p:cNvSpPr/>
            <p:nvPr/>
          </p:nvSpPr>
          <p:spPr>
            <a:xfrm flipH="1">
              <a:off x="347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2" name=""/>
            <p:cNvSpPr/>
            <p:nvPr/>
          </p:nvSpPr>
          <p:spPr>
            <a:xfrm flipH="1">
              <a:off x="244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3" name=""/>
            <p:cNvSpPr/>
            <p:nvPr/>
          </p:nvSpPr>
          <p:spPr>
            <a:xfrm flipH="1">
              <a:off x="315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4" name=""/>
            <p:cNvSpPr/>
            <p:nvPr/>
          </p:nvSpPr>
          <p:spPr>
            <a:xfrm flipH="1">
              <a:off x="174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5" name=""/>
            <p:cNvSpPr/>
            <p:nvPr/>
          </p:nvSpPr>
          <p:spPr>
            <a:xfrm flipH="1">
              <a:off x="207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6" name=""/>
            <p:cNvSpPr/>
            <p:nvPr/>
          </p:nvSpPr>
          <p:spPr>
            <a:xfrm flipH="1">
              <a:off x="104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7" name=""/>
            <p:cNvSpPr/>
            <p:nvPr/>
          </p:nvSpPr>
          <p:spPr>
            <a:xfrm flipH="1">
              <a:off x="136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8" name=""/>
            <p:cNvSpPr/>
            <p:nvPr/>
          </p:nvSpPr>
          <p:spPr>
            <a:xfrm flipH="1">
              <a:off x="-3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9" name=""/>
            <p:cNvSpPr/>
            <p:nvPr/>
          </p:nvSpPr>
          <p:spPr>
            <a:xfrm flipH="1">
              <a:off x="66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0" name=""/>
            <p:cNvSpPr/>
            <p:nvPr/>
          </p:nvSpPr>
          <p:spPr>
            <a:xfrm flipH="1">
              <a:off x="-360000" y="4914000"/>
              <a:ext cx="702000" cy="702000"/>
            </a:xfrm>
            <a:custGeom>
              <a:avLst/>
              <a:gdLst>
                <a:gd name="textAreaLeft" fmla="*/ -360 w 702000"/>
                <a:gd name="textAreaRight" fmla="*/ 70200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1" name=""/>
            <p:cNvSpPr/>
            <p:nvPr/>
          </p:nvSpPr>
          <p:spPr>
            <a:xfrm flipH="1">
              <a:off x="34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2" name=""/>
            <p:cNvSpPr/>
            <p:nvPr/>
          </p:nvSpPr>
          <p:spPr>
            <a:xfrm flipH="1">
              <a:off x="909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grpSp>
      <p:sp>
        <p:nvSpPr>
          <p:cNvPr id="11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クリックしてタイトルテキストを編集</a:t>
            </a:r>
            <a:endParaRPr b="0" lang="en-US" sz="3300" strike="noStrike" u="none">
              <a:solidFill>
                <a:srgbClr val="000000"/>
              </a:solidFill>
              <a:uFillTx/>
              <a:latin typeface="Arial"/>
            </a:endParaRPr>
          </a:p>
        </p:txBody>
      </p:sp>
      <p:sp>
        <p:nvSpPr>
          <p:cNvPr id="114"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クリックしてアウトラインのテキストを編集</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2</a:t>
            </a:r>
            <a:r>
              <a:rPr b="0" lang="ja-JP" sz="2100" strike="noStrike" u="none">
                <a:solidFill>
                  <a:srgbClr val="000000"/>
                </a:solidFill>
                <a:uFillTx/>
                <a:latin typeface="Arial"/>
              </a:rPr>
              <a:t>レベル目のアウトライン</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3</a:t>
            </a:r>
            <a:r>
              <a:rPr b="0" lang="ja-JP" sz="1800" strike="noStrike" u="none">
                <a:solidFill>
                  <a:srgbClr val="000000"/>
                </a:solidFill>
                <a:uFillTx/>
                <a:latin typeface="Arial"/>
              </a:rPr>
              <a:t>レベル目のアウトライン</a:t>
            </a:r>
            <a:endParaRPr b="0" lang="en-US" sz="1800" strike="noStrike" u="none">
              <a:solidFill>
                <a:srgbClr val="000000"/>
              </a:solidFill>
              <a:uFillTx/>
              <a:latin typeface="Arial"/>
            </a:endParaRPr>
          </a:p>
          <a:p>
            <a:pPr lvl="3" marL="1728000" indent="-216000">
              <a:spcAft>
                <a:spcPts val="422"/>
              </a:spcAft>
              <a:buClr>
                <a:srgbClr val="000000"/>
              </a:buClr>
              <a:buSzPct val="75000"/>
              <a:buFont typeface="Symbol" charset="2"/>
              <a:buChar char=""/>
            </a:pPr>
            <a:r>
              <a:rPr b="0" lang="en-US" sz="1500" strike="noStrike" u="none">
                <a:solidFill>
                  <a:srgbClr val="000000"/>
                </a:solidFill>
                <a:uFillTx/>
                <a:latin typeface="Arial"/>
              </a:rPr>
              <a:t>4</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4" marL="2160000" indent="-216000">
              <a:spcAft>
                <a:spcPts val="210"/>
              </a:spcAft>
              <a:buClr>
                <a:srgbClr val="000000"/>
              </a:buClr>
              <a:buSzPct val="45000"/>
              <a:buFont typeface="Wingdings" charset="2"/>
              <a:buChar char=""/>
            </a:pPr>
            <a:r>
              <a:rPr b="0" lang="en-US" sz="1500" strike="noStrike" u="none">
                <a:solidFill>
                  <a:srgbClr val="000000"/>
                </a:solidFill>
                <a:uFillTx/>
                <a:latin typeface="Arial"/>
              </a:rPr>
              <a:t>5</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5" marL="2592000" indent="-216000">
              <a:spcAft>
                <a:spcPts val="210"/>
              </a:spcAft>
              <a:buClr>
                <a:srgbClr val="000000"/>
              </a:buClr>
              <a:buSzPct val="45000"/>
              <a:buFont typeface="Wingdings" charset="2"/>
              <a:buChar char=""/>
            </a:pPr>
            <a:r>
              <a:rPr b="0" lang="en-US" sz="1500" strike="noStrike" u="none">
                <a:solidFill>
                  <a:srgbClr val="000000"/>
                </a:solidFill>
                <a:uFillTx/>
                <a:latin typeface="Arial"/>
              </a:rPr>
              <a:t>6</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6" marL="3024000" indent="-216000">
              <a:spcAft>
                <a:spcPts val="210"/>
              </a:spcAft>
              <a:buClr>
                <a:srgbClr val="000000"/>
              </a:buClr>
              <a:buSzPct val="45000"/>
              <a:buFont typeface="Wingdings" charset="2"/>
              <a:buChar char=""/>
            </a:pPr>
            <a:r>
              <a:rPr b="0" lang="en-US" sz="1500" strike="noStrike" u="none">
                <a:solidFill>
                  <a:srgbClr val="000000"/>
                </a:solidFill>
                <a:uFillTx/>
                <a:latin typeface="Arial"/>
              </a:rPr>
              <a:t>7</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p:txBody>
      </p:sp>
      <p:sp>
        <p:nvSpPr>
          <p:cNvPr id="115" name="PlaceHolder 3"/>
          <p:cNvSpPr>
            <a:spLocks noGrp="1"/>
          </p:cNvSpPr>
          <p:nvPr>
            <p:ph type="dt" idx="1"/>
          </p:nvPr>
        </p:nvSpPr>
        <p:spPr>
          <a:xfrm>
            <a:off x="342000" y="4914360"/>
            <a:ext cx="2401200" cy="702000"/>
          </a:xfrm>
          <a:prstGeom prst="rect">
            <a:avLst/>
          </a:prstGeom>
          <a:noFill/>
          <a:ln w="0">
            <a:noFill/>
          </a:ln>
        </p:spPr>
        <p:txBody>
          <a:bodyPr lIns="0" rIns="0" tIns="0" bIns="0" anchor="ctr">
            <a:noAutofit/>
          </a:bodyPr>
          <a:lstStyle>
            <a:lvl1pPr indent="0">
              <a:buNone/>
              <a:defRPr b="0" lang="en-US" sz="1400" strike="noStrike" u="none">
                <a:solidFill>
                  <a:srgbClr val="000000"/>
                </a:solidFill>
                <a:uFillTx/>
                <a:latin typeface="Arial"/>
              </a:defRPr>
            </a:lvl1pPr>
          </a:lstStyle>
          <a:p>
            <a:pPr indent="0">
              <a:buNone/>
            </a:pPr>
            <a:r>
              <a:rPr b="0" lang="en-US" sz="1400" strike="noStrike" u="none">
                <a:solidFill>
                  <a:srgbClr val="000000"/>
                </a:solidFill>
                <a:uFillTx/>
                <a:latin typeface="Arial"/>
              </a:rPr>
              <a:t>&lt;日付/時刻&gt;</a:t>
            </a:r>
            <a:endParaRPr b="0" lang="en-US" sz="1400" strike="noStrike" u="none">
              <a:solidFill>
                <a:srgbClr val="000000"/>
              </a:solidFill>
              <a:uFillTx/>
              <a:latin typeface="Arial"/>
            </a:endParaRPr>
          </a:p>
        </p:txBody>
      </p:sp>
      <p:sp>
        <p:nvSpPr>
          <p:cNvPr id="116" name="PlaceHolder 4"/>
          <p:cNvSpPr>
            <a:spLocks noGrp="1"/>
          </p:cNvSpPr>
          <p:nvPr>
            <p:ph type="ftr" idx="2"/>
          </p:nvPr>
        </p:nvSpPr>
        <p:spPr>
          <a:xfrm>
            <a:off x="2744640" y="4914000"/>
            <a:ext cx="4581000" cy="704160"/>
          </a:xfrm>
          <a:prstGeom prst="rect">
            <a:avLst/>
          </a:prstGeom>
          <a:noFill/>
          <a:ln w="0">
            <a:noFill/>
          </a:ln>
        </p:spPr>
        <p:txBody>
          <a:bodyPr lIns="0" rIns="0" tIns="0" bIns="0" anchor="ctr">
            <a:noAutofit/>
          </a:bodyPr>
          <a:lstStyle>
            <a:lvl1pPr indent="0" algn="ctr">
              <a:buNone/>
              <a:defRPr b="0" lang="en-US" sz="1400" strike="noStrike" u="none">
                <a:solidFill>
                  <a:srgbClr val="000000"/>
                </a:solidFill>
                <a:uFillTx/>
                <a:latin typeface="Arial"/>
              </a:defRPr>
            </a:lvl1pPr>
          </a:lstStyle>
          <a:p>
            <a:pPr indent="0" algn="ctr">
              <a:buNone/>
            </a:pPr>
            <a:r>
              <a:rPr b="0" lang="en-US" sz="1400" strike="noStrike" u="none">
                <a:solidFill>
                  <a:srgbClr val="000000"/>
                </a:solidFill>
                <a:uFillTx/>
                <a:latin typeface="Arial"/>
              </a:rPr>
              <a:t>&lt;フッター&gt;</a:t>
            </a:r>
            <a:endParaRPr b="0" lang="en-US" sz="1400" strike="noStrike" u="none">
              <a:solidFill>
                <a:srgbClr val="000000"/>
              </a:solidFill>
              <a:uFillTx/>
              <a:latin typeface="Arial"/>
            </a:endParaRPr>
          </a:p>
        </p:txBody>
      </p:sp>
      <p:sp>
        <p:nvSpPr>
          <p:cNvPr id="117" name="PlaceHolder 5"/>
          <p:cNvSpPr>
            <a:spLocks noGrp="1"/>
          </p:cNvSpPr>
          <p:nvPr>
            <p:ph type="sldNum" idx="3"/>
          </p:nvPr>
        </p:nvSpPr>
        <p:spPr>
          <a:xfrm>
            <a:off x="8494200" y="4914000"/>
            <a:ext cx="1143000" cy="702000"/>
          </a:xfrm>
          <a:prstGeom prst="rect">
            <a:avLst/>
          </a:prstGeom>
          <a:noFill/>
          <a:ln w="0">
            <a:noFill/>
          </a:ln>
        </p:spPr>
        <p:txBody>
          <a:bodyPr lIns="0" rIns="0" tIns="0" bIns="0" anchor="ctr">
            <a:noAutofit/>
          </a:bodyPr>
          <a:lstStyle>
            <a:lvl1pPr indent="0" algn="ctr">
              <a:buNone/>
              <a:defRPr b="0" lang="en-US" sz="1400" strike="noStrike" u="none">
                <a:solidFill>
                  <a:srgbClr val="000000"/>
                </a:solidFill>
                <a:uFillTx/>
                <a:latin typeface="Arial"/>
              </a:defRPr>
            </a:lvl1pPr>
          </a:lstStyle>
          <a:p>
            <a:pPr indent="0" algn="ctr">
              <a:buNone/>
            </a:pPr>
            <a:fld id="{8871195A-75F9-4913-82F4-664685F87A5C}" type="slidenum">
              <a:rPr b="0" lang="en-US" sz="1400" strike="noStrike" u="none">
                <a:solidFill>
                  <a:srgbClr val="000000"/>
                </a:solidFill>
                <a:uFillTx/>
                <a:latin typeface="Arial"/>
              </a:rPr>
              <a:t>&lt;番号&gt;</a:t>
            </a:fld>
            <a:endParaRPr b="0" lang="en-US" sz="14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52" r:id="rId2"/>
    <p:sldLayoutId id="2147483653" r:id="rId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emf"/><Relationship Id="rId3"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1.emf"/><Relationship Id="rId2"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7.xml.rels><?xml version="1.0" encoding="UTF-8"?>
<Relationships xmlns="http://schemas.openxmlformats.org/package/2006/relationships"><Relationship Id="rId1" Type="http://schemas.openxmlformats.org/officeDocument/2006/relationships/image" Target="../media/image12.emf"/><Relationship Id="rId2" Type="http://schemas.openxmlformats.org/officeDocument/2006/relationships/image" Target="../media/image13.png"/><Relationship Id="rId3" Type="http://schemas.openxmlformats.org/officeDocument/2006/relationships/slideLayout" Target="../slideLayouts/slideLayout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540000" y="1939680"/>
            <a:ext cx="9000000" cy="1341000"/>
          </a:xfrm>
          <a:prstGeom prst="rect">
            <a:avLst/>
          </a:prstGeom>
          <a:noFill/>
          <a:ln w="0">
            <a:noFill/>
          </a:ln>
        </p:spPr>
        <p:txBody>
          <a:bodyPr lIns="0" rIns="0" tIns="0" bIns="0" anchor="ctr">
            <a:noAutofit/>
          </a:bodyPr>
          <a:p>
            <a:pPr indent="0" algn="ctr">
              <a:lnSpc>
                <a:spcPct val="120000"/>
              </a:lnSpc>
              <a:buNone/>
            </a:pPr>
            <a:r>
              <a:rPr b="0" lang="ja-JP" sz="2800" strike="noStrike" u="none">
                <a:solidFill>
                  <a:srgbClr val="000000"/>
                </a:solidFill>
                <a:uFillTx/>
                <a:latin typeface="TAユニバーサルライン_DSP_E"/>
                <a:ea typeface="TAユニバーサルライン_DSP_E"/>
              </a:rPr>
              <a:t>MSX</a:t>
            </a:r>
            <a:r>
              <a:rPr b="0" lang="ja-JP" sz="2800" strike="noStrike" u="none">
                <a:solidFill>
                  <a:srgbClr val="000000"/>
                </a:solidFill>
                <a:uFillTx/>
                <a:latin typeface="TAユニバーサルライン_DSP_E"/>
                <a:ea typeface="TAユニバーサルライン_DSP_E"/>
              </a:rPr>
              <a:t>への</a:t>
            </a:r>
            <a:r>
              <a:rPr b="0" lang="ja-JP" sz="2800" strike="noStrike" u="none">
                <a:solidFill>
                  <a:srgbClr val="000000"/>
                </a:solidFill>
                <a:uFillTx/>
                <a:latin typeface="TAユニバーサルライン_DSP_E"/>
                <a:ea typeface="TAユニバーサルライン_DSP_E"/>
              </a:rPr>
              <a:t>FPGA</a:t>
            </a:r>
            <a:r>
              <a:rPr b="0" lang="ja-JP" sz="2800" strike="noStrike" u="none">
                <a:solidFill>
                  <a:srgbClr val="000000"/>
                </a:solidFill>
                <a:uFillTx/>
                <a:latin typeface="TAユニバーサルライン_DSP_E"/>
                <a:ea typeface="TAユニバーサルライン_DSP_E"/>
              </a:rPr>
              <a:t>活用</a:t>
            </a:r>
            <a:br>
              <a:rPr sz="6000"/>
            </a:br>
            <a:r>
              <a:rPr b="0" lang="ja-JP" sz="6000" strike="noStrike" u="none">
                <a:solidFill>
                  <a:srgbClr val="000000"/>
                </a:solidFill>
                <a:uFillTx/>
                <a:latin typeface="TAユニバーサルライン_DSP_E"/>
                <a:ea typeface="TAユニバーサルライン_DSP_E"/>
              </a:rPr>
              <a:t>New CPU/VDP</a:t>
            </a:r>
            <a:endParaRPr b="0" lang="en-US" sz="6000" strike="noStrike" u="none">
              <a:solidFill>
                <a:srgbClr val="000000"/>
              </a:solidFill>
              <a:uFillTx/>
              <a:latin typeface="Arial"/>
            </a:endParaRPr>
          </a:p>
        </p:txBody>
      </p:sp>
      <p:sp>
        <p:nvSpPr>
          <p:cNvPr id="121" name="PlaceHolder 2"/>
          <p:cNvSpPr>
            <a:spLocks noGrp="1"/>
          </p:cNvSpPr>
          <p:nvPr>
            <p:ph type="subTitle"/>
          </p:nvPr>
        </p:nvSpPr>
        <p:spPr>
          <a:xfrm>
            <a:off x="540000" y="3420000"/>
            <a:ext cx="9000000" cy="900000"/>
          </a:xfrm>
          <a:prstGeom prst="rect">
            <a:avLst/>
          </a:prstGeom>
          <a:noFill/>
          <a:ln w="0">
            <a:noFill/>
          </a:ln>
        </p:spPr>
        <p:txBody>
          <a:bodyPr lIns="0" rIns="0" tIns="0" bIns="0" anchor="ctr">
            <a:noAutofit/>
          </a:bodyPr>
          <a:p>
            <a:pPr indent="0" algn="ctr">
              <a:buNone/>
            </a:pPr>
            <a:r>
              <a:rPr b="0" lang="en-US" sz="2400" strike="noStrike" u="none">
                <a:solidFill>
                  <a:srgbClr val="000000"/>
                </a:solidFill>
                <a:uFillTx/>
                <a:latin typeface="Arial"/>
              </a:rPr>
              <a:t>2025</a:t>
            </a:r>
            <a:r>
              <a:rPr b="0" lang="ja-JP" sz="2400" strike="noStrike" u="none">
                <a:solidFill>
                  <a:srgbClr val="000000"/>
                </a:solidFill>
                <a:uFillTx/>
                <a:latin typeface="Arial"/>
              </a:rPr>
              <a:t>年</a:t>
            </a:r>
            <a:r>
              <a:rPr b="0" lang="en-US" sz="2400" strike="noStrike" u="none">
                <a:solidFill>
                  <a:srgbClr val="000000"/>
                </a:solidFill>
                <a:uFillTx/>
                <a:latin typeface="Arial"/>
              </a:rPr>
              <a:t>1</a:t>
            </a:r>
            <a:r>
              <a:rPr b="0" lang="ja-JP" sz="2400" strike="noStrike" u="none">
                <a:solidFill>
                  <a:srgbClr val="000000"/>
                </a:solidFill>
                <a:uFillTx/>
                <a:latin typeface="Arial"/>
              </a:rPr>
              <a:t>月</a:t>
            </a:r>
            <a:r>
              <a:rPr b="0" lang="en-US" sz="2400" strike="noStrike" u="none">
                <a:solidFill>
                  <a:srgbClr val="000000"/>
                </a:solidFill>
                <a:uFillTx/>
                <a:latin typeface="Arial"/>
              </a:rPr>
              <a:t>18</a:t>
            </a:r>
            <a:r>
              <a:rPr b="0" lang="ja-JP" sz="2400" strike="noStrike" u="none">
                <a:solidFill>
                  <a:srgbClr val="000000"/>
                </a:solidFill>
                <a:uFillTx/>
                <a:latin typeface="Arial"/>
              </a:rPr>
              <a:t>日　</a:t>
            </a:r>
            <a:r>
              <a:rPr b="0" lang="en-US" sz="2400" strike="noStrike" u="none">
                <a:solidFill>
                  <a:srgbClr val="000000"/>
                </a:solidFill>
                <a:uFillTx/>
                <a:latin typeface="Arial"/>
              </a:rPr>
              <a:t>HRA! </a:t>
            </a:r>
            <a:endParaRPr b="0" lang="en-US" sz="2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1chipMSX</a:t>
            </a:r>
            <a:endParaRPr b="0" lang="en-US" sz="3300" strike="noStrike" u="none">
              <a:solidFill>
                <a:srgbClr val="000000"/>
              </a:solidFill>
              <a:uFillTx/>
              <a:latin typeface="Arial"/>
            </a:endParaRPr>
          </a:p>
        </p:txBody>
      </p:sp>
      <p:sp>
        <p:nvSpPr>
          <p:cNvPr id="13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2006</a:t>
            </a:r>
            <a:r>
              <a:rPr b="0" lang="ja-JP" sz="2400" strike="noStrike" u="none">
                <a:solidFill>
                  <a:srgbClr val="000000"/>
                </a:solidFill>
                <a:uFillTx/>
                <a:latin typeface="Arial"/>
              </a:rPr>
              <a:t>年発売 </a:t>
            </a:r>
            <a:r>
              <a:rPr b="0" lang="en-US" sz="2400" strike="noStrike" u="none">
                <a:solidFill>
                  <a:srgbClr val="000000"/>
                </a:solidFill>
                <a:uFillTx/>
                <a:latin typeface="Arial"/>
              </a:rPr>
              <a:t>5000</a:t>
            </a:r>
            <a:r>
              <a:rPr b="0" lang="ja-JP" sz="2400" strike="noStrike" u="none">
                <a:solidFill>
                  <a:srgbClr val="000000"/>
                </a:solidFill>
                <a:uFillTx/>
                <a:latin typeface="Arial"/>
              </a:rPr>
              <a:t>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MSX2</a:t>
            </a:r>
            <a:r>
              <a:rPr b="0" lang="ja-JP" sz="2400" strike="noStrike" u="none">
                <a:solidFill>
                  <a:srgbClr val="000000"/>
                </a:solidFill>
                <a:uFillTx/>
                <a:latin typeface="Arial"/>
              </a:rPr>
              <a:t>相当</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Altera Cyclone FPGA</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FPGA</a:t>
            </a:r>
            <a:r>
              <a:rPr b="0" lang="ja-JP" sz="2400" strike="noStrike" u="none">
                <a:solidFill>
                  <a:srgbClr val="000000"/>
                </a:solidFill>
                <a:uFillTx/>
                <a:latin typeface="Arial"/>
              </a:rPr>
              <a:t>評価ボードとしてみても安価</a:t>
            </a:r>
            <a:endParaRPr b="0" lang="en-US" sz="2400" strike="noStrike" u="none">
              <a:solidFill>
                <a:srgbClr val="000000"/>
              </a:solidFill>
              <a:uFillTx/>
              <a:latin typeface="Arial"/>
            </a:endParaRPr>
          </a:p>
        </p:txBody>
      </p:sp>
      <p:pic>
        <p:nvPicPr>
          <p:cNvPr id="140" name="" descr=""/>
          <p:cNvPicPr/>
          <p:nvPr/>
        </p:nvPicPr>
        <p:blipFill>
          <a:blip r:embed="rId1"/>
          <a:stretch/>
        </p:blipFill>
        <p:spPr>
          <a:xfrm>
            <a:off x="6078240" y="1080000"/>
            <a:ext cx="3821760" cy="3017160"/>
          </a:xfrm>
          <a:prstGeom prst="rect">
            <a:avLst/>
          </a:prstGeom>
          <a:noFill/>
          <a:ln w="18000">
            <a:noFill/>
          </a:ln>
        </p:spPr>
      </p:pic>
      <p:sp>
        <p:nvSpPr>
          <p:cNvPr id="4" name="PlaceHolder 3"/>
          <p:cNvSpPr>
            <a:spLocks noGrp="1"/>
          </p:cNvSpPr>
          <p:nvPr>
            <p:ph type="sldNum" idx="3"/>
          </p:nvPr>
        </p:nvSpPr>
        <p:spPr/>
        <p:txBody>
          <a:bodyPr/>
          <a:p>
            <a:fld id="{F87C2767-5169-46BC-9DDB-E7D4F31A0B88}"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MSX2+</a:t>
            </a:r>
            <a:r>
              <a:rPr b="0" lang="ja-JP" sz="3300" strike="noStrike" u="none">
                <a:solidFill>
                  <a:srgbClr val="000000"/>
                </a:solidFill>
                <a:uFillTx/>
                <a:latin typeface="Arial"/>
              </a:rPr>
              <a:t>化</a:t>
            </a:r>
            <a:endParaRPr b="0" lang="en-US" sz="3300" strike="noStrike" u="none">
              <a:solidFill>
                <a:srgbClr val="000000"/>
              </a:solidFill>
              <a:uFillTx/>
              <a:latin typeface="Arial"/>
            </a:endParaRPr>
          </a:p>
        </p:txBody>
      </p:sp>
      <p:sp>
        <p:nvSpPr>
          <p:cNvPr id="14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FPGA</a:t>
            </a:r>
            <a:r>
              <a:rPr b="0" lang="ja-JP" sz="2400" strike="noStrike" u="none">
                <a:solidFill>
                  <a:srgbClr val="000000"/>
                </a:solidFill>
                <a:uFillTx/>
                <a:latin typeface="Arial"/>
              </a:rPr>
              <a:t>評価ボードとして</a:t>
            </a:r>
            <a:r>
              <a:rPr b="0" lang="en-US" sz="2400" strike="noStrike" u="none">
                <a:solidFill>
                  <a:srgbClr val="000000"/>
                </a:solidFill>
                <a:uFillTx/>
                <a:latin typeface="Arial"/>
              </a:rPr>
              <a:t>2</a:t>
            </a:r>
            <a:r>
              <a:rPr b="0" lang="ja-JP" sz="2400" strike="noStrike" u="none">
                <a:solidFill>
                  <a:srgbClr val="000000"/>
                </a:solidFill>
                <a:uFillTx/>
                <a:latin typeface="Arial"/>
              </a:rPr>
              <a:t>台購入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 </a:t>
            </a:r>
            <a:r>
              <a:rPr b="0" lang="ja-JP" sz="2400" strike="noStrike" u="none">
                <a:solidFill>
                  <a:srgbClr val="000000"/>
                </a:solidFill>
                <a:uFillTx/>
                <a:latin typeface="Arial"/>
              </a:rPr>
              <a:t>の </a:t>
            </a:r>
            <a:r>
              <a:rPr b="0" lang="en-US" sz="2400" strike="noStrike" u="none">
                <a:solidFill>
                  <a:srgbClr val="000000"/>
                </a:solidFill>
                <a:uFillTx/>
                <a:latin typeface="Arial"/>
              </a:rPr>
              <a:t>YJK</a:t>
            </a:r>
            <a:r>
              <a:rPr b="0" lang="ja-JP" sz="2400" strike="noStrike" u="none">
                <a:solidFill>
                  <a:srgbClr val="000000"/>
                </a:solidFill>
                <a:uFillTx/>
                <a:latin typeface="Arial"/>
              </a:rPr>
              <a:t>モード</a:t>
            </a:r>
            <a:r>
              <a:rPr b="0" lang="en-US" sz="2400" strike="noStrike" u="none">
                <a:solidFill>
                  <a:srgbClr val="000000"/>
                </a:solidFill>
                <a:uFillTx/>
                <a:latin typeface="Arial"/>
              </a:rPr>
              <a:t>, </a:t>
            </a:r>
            <a:r>
              <a:rPr b="0" lang="ja-JP" sz="2400" strike="noStrike" u="none">
                <a:solidFill>
                  <a:srgbClr val="000000"/>
                </a:solidFill>
                <a:uFillTx/>
                <a:latin typeface="Arial"/>
              </a:rPr>
              <a:t>横スクロールを追加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1chipMSX</a:t>
            </a:r>
            <a:r>
              <a:rPr b="0" lang="ja-JP" sz="2400" strike="noStrike" u="none">
                <a:solidFill>
                  <a:srgbClr val="000000"/>
                </a:solidFill>
                <a:uFillTx/>
                <a:latin typeface="Arial"/>
              </a:rPr>
              <a:t>改と名付けて無断で公開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 Resource Center (MRC) </a:t>
            </a:r>
            <a:r>
              <a:rPr b="0" lang="ja-JP" sz="2400" strike="noStrike" u="none">
                <a:solidFill>
                  <a:srgbClr val="000000"/>
                </a:solidFill>
                <a:uFillTx/>
                <a:latin typeface="Arial"/>
              </a:rPr>
              <a:t>にスレッド作成</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https://www.msx.org/forum/msx-talk/revival/one-chip-msx-improvement-project#comment-436362</a:t>
            </a:r>
            <a:endParaRPr b="0" lang="en-US" sz="2100" strike="noStrike" u="none">
              <a:solidFill>
                <a:srgbClr val="000000"/>
              </a:solidFill>
              <a:uFillTx/>
              <a:latin typeface="Arial"/>
            </a:endParaRPr>
          </a:p>
        </p:txBody>
      </p:sp>
      <p:pic>
        <p:nvPicPr>
          <p:cNvPr id="143" name="" descr=""/>
          <p:cNvPicPr/>
          <p:nvPr/>
        </p:nvPicPr>
        <p:blipFill>
          <a:blip r:embed="rId1"/>
          <a:stretch/>
        </p:blipFill>
        <p:spPr>
          <a:xfrm>
            <a:off x="7020000" y="4140000"/>
            <a:ext cx="2696040" cy="1420560"/>
          </a:xfrm>
          <a:prstGeom prst="rect">
            <a:avLst/>
          </a:prstGeom>
          <a:noFill/>
          <a:ln w="18000">
            <a:noFill/>
          </a:ln>
        </p:spPr>
      </p:pic>
      <p:sp>
        <p:nvSpPr>
          <p:cNvPr id="4" name="PlaceHolder 3"/>
          <p:cNvSpPr>
            <a:spLocks noGrp="1"/>
          </p:cNvSpPr>
          <p:nvPr>
            <p:ph type="sldNum" idx="3"/>
          </p:nvPr>
        </p:nvSpPr>
        <p:spPr/>
        <p:txBody>
          <a:bodyPr/>
          <a:p>
            <a:fld id="{395BFD23-5B4A-4E72-A676-1B8B73A1592E}" type="slidenum">
              <a:t>11</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endParaRPr b="0" lang="en-US" sz="3300" strike="noStrike" u="none">
              <a:solidFill>
                <a:srgbClr val="000000"/>
              </a:solidFill>
              <a:uFillTx/>
              <a:latin typeface="Arial"/>
            </a:endParaRPr>
          </a:p>
        </p:txBody>
      </p:sp>
      <p:sp>
        <p:nvSpPr>
          <p:cNvPr id="145"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MRC</a:t>
            </a:r>
            <a:r>
              <a:rPr b="0" lang="ja-JP" sz="2400" strike="noStrike" u="none">
                <a:solidFill>
                  <a:srgbClr val="000000"/>
                </a:solidFill>
                <a:uFillTx/>
                <a:latin typeface="Arial"/>
              </a:rPr>
              <a:t>で</a:t>
            </a:r>
            <a:r>
              <a:rPr b="0" lang="en-US" sz="2400" strike="noStrike" u="none">
                <a:solidFill>
                  <a:srgbClr val="000000"/>
                </a:solidFill>
                <a:uFillTx/>
                <a:latin typeface="Arial"/>
              </a:rPr>
              <a:t>KdL</a:t>
            </a:r>
            <a:r>
              <a:rPr b="0" lang="ja-JP" sz="2400" strike="noStrike" u="none">
                <a:solidFill>
                  <a:srgbClr val="000000"/>
                </a:solidFill>
                <a:uFillTx/>
                <a:latin typeface="Arial"/>
              </a:rPr>
              <a:t>氏と知り合う</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KdL</a:t>
            </a:r>
            <a:r>
              <a:rPr b="0" lang="ja-JP" sz="2400" strike="noStrike" u="none">
                <a:solidFill>
                  <a:srgbClr val="000000"/>
                </a:solidFill>
                <a:uFillTx/>
                <a:latin typeface="Arial"/>
              </a:rPr>
              <a:t>氏は </a:t>
            </a:r>
            <a:r>
              <a:rPr b="0" lang="en-US" sz="2400" strike="noStrike" u="none">
                <a:solidFill>
                  <a:srgbClr val="000000"/>
                </a:solidFill>
                <a:uFillTx/>
                <a:latin typeface="Arial"/>
              </a:rPr>
              <a:t>1chipMSX</a:t>
            </a:r>
            <a:r>
              <a:rPr b="0" lang="ja-JP" sz="2400" strike="noStrike" u="none">
                <a:solidFill>
                  <a:srgbClr val="000000"/>
                </a:solidFill>
                <a:uFillTx/>
                <a:latin typeface="Arial"/>
              </a:rPr>
              <a:t>改をベースに細かい機能を色々追加した </a:t>
            </a:r>
            <a:r>
              <a:rPr b="0" lang="en-US" sz="2400" strike="noStrike" u="none">
                <a:solidFill>
                  <a:srgbClr val="000000"/>
                </a:solidFill>
                <a:uFillTx/>
                <a:latin typeface="Arial"/>
              </a:rPr>
              <a:t>OCM-PLD </a:t>
            </a:r>
            <a:r>
              <a:rPr b="0" lang="ja-JP" sz="2400" strike="noStrike" u="none">
                <a:solidFill>
                  <a:srgbClr val="000000"/>
                </a:solidFill>
                <a:uFillTx/>
                <a:latin typeface="Arial"/>
              </a:rPr>
              <a:t>を公開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私は、勝手な機能追加はあまり好きではなかった</a:t>
            </a:r>
            <a:endParaRPr b="0" lang="en-US" sz="21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1AAC2777-BBC9-4EF0-9CB6-061363F0D46E}"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Terasic DE0</a:t>
            </a:r>
            <a:endParaRPr b="0" lang="en-US" sz="3300" strike="noStrike" u="none">
              <a:solidFill>
                <a:srgbClr val="000000"/>
              </a:solidFill>
              <a:uFillTx/>
              <a:latin typeface="Arial"/>
            </a:endParaRPr>
          </a:p>
        </p:txBody>
      </p:sp>
      <p:sp>
        <p:nvSpPr>
          <p:cNvPr id="147"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caro</a:t>
            </a:r>
            <a:r>
              <a:rPr b="0" lang="ja-JP" sz="2400" strike="noStrike" u="none">
                <a:solidFill>
                  <a:srgbClr val="000000"/>
                </a:solidFill>
                <a:uFillTx/>
                <a:latin typeface="Arial"/>
              </a:rPr>
              <a:t>氏が </a:t>
            </a:r>
            <a:r>
              <a:rPr b="0" lang="en-US" sz="2400" strike="noStrike" u="none">
                <a:solidFill>
                  <a:srgbClr val="000000"/>
                </a:solidFill>
                <a:uFillTx/>
                <a:latin typeface="Arial"/>
              </a:rPr>
              <a:t>OCM-PLD </a:t>
            </a:r>
            <a:r>
              <a:rPr b="0" lang="ja-JP" sz="2400" strike="noStrike" u="none">
                <a:solidFill>
                  <a:srgbClr val="000000"/>
                </a:solidFill>
                <a:uFillTx/>
                <a:latin typeface="Arial"/>
              </a:rPr>
              <a:t>を </a:t>
            </a:r>
            <a:r>
              <a:rPr b="0" lang="en-US" sz="2400" strike="noStrike" u="none">
                <a:solidFill>
                  <a:srgbClr val="000000"/>
                </a:solidFill>
                <a:uFillTx/>
                <a:latin typeface="Arial"/>
              </a:rPr>
              <a:t>Terasic DE0</a:t>
            </a:r>
            <a:r>
              <a:rPr b="0" lang="ja-JP" sz="2400" strike="noStrike" u="none">
                <a:solidFill>
                  <a:srgbClr val="000000"/>
                </a:solidFill>
                <a:uFillTx/>
                <a:latin typeface="Arial"/>
              </a:rPr>
              <a:t>評価ボード </a:t>
            </a:r>
            <a:r>
              <a:rPr b="0" lang="en-US" sz="2400" strike="noStrike" u="none">
                <a:solidFill>
                  <a:srgbClr val="000000"/>
                </a:solidFill>
                <a:uFillTx/>
                <a:latin typeface="Arial"/>
              </a:rPr>
              <a:t>(CycloneII) </a:t>
            </a:r>
            <a:r>
              <a:rPr b="0" lang="ja-JP" sz="2400" strike="noStrike" u="none">
                <a:solidFill>
                  <a:srgbClr val="000000"/>
                </a:solidFill>
                <a:uFillTx/>
                <a:latin typeface="Arial"/>
              </a:rPr>
              <a:t>にポーティング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カートリッジスロット基板の回路図などが公開される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用に作られたボードでは無いため、</a:t>
            </a:r>
            <a:r>
              <a:rPr b="0" lang="en-US" sz="2400" strike="noStrike" u="none">
                <a:solidFill>
                  <a:srgbClr val="000000"/>
                </a:solidFill>
                <a:uFillTx/>
                <a:latin typeface="Arial"/>
              </a:rPr>
              <a:t>50MHz </a:t>
            </a:r>
            <a:r>
              <a:rPr b="0" lang="ja-JP" sz="2400" strike="noStrike" u="none">
                <a:solidFill>
                  <a:srgbClr val="000000"/>
                </a:solidFill>
                <a:uFillTx/>
                <a:latin typeface="Arial"/>
              </a:rPr>
              <a:t>のクロックが載っており、</a:t>
            </a:r>
            <a:r>
              <a:rPr b="0" lang="en-US" sz="2400" strike="noStrike" u="none">
                <a:solidFill>
                  <a:srgbClr val="000000"/>
                </a:solidFill>
                <a:uFillTx/>
                <a:latin typeface="Arial"/>
              </a:rPr>
              <a:t>21.47727MHz </a:t>
            </a:r>
            <a:r>
              <a:rPr b="0" lang="ja-JP" sz="2400" strike="noStrike" u="none">
                <a:solidFill>
                  <a:srgbClr val="000000"/>
                </a:solidFill>
                <a:uFillTx/>
                <a:latin typeface="Arial"/>
              </a:rPr>
              <a:t>であるべきところが </a:t>
            </a:r>
            <a:r>
              <a:rPr b="0" lang="en-US" sz="2400" strike="noStrike" u="none">
                <a:solidFill>
                  <a:srgbClr val="000000"/>
                </a:solidFill>
                <a:uFillTx/>
                <a:latin typeface="Arial"/>
              </a:rPr>
              <a:t>21.48MHz </a:t>
            </a:r>
            <a:r>
              <a:rPr b="0" lang="ja-JP" sz="2400" strike="noStrike" u="none">
                <a:solidFill>
                  <a:srgbClr val="000000"/>
                </a:solidFill>
                <a:uFillTx/>
                <a:latin typeface="Arial"/>
              </a:rPr>
              <a:t>になっている</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A958FA21-1316-4AF7-953C-47246EA20D5F}"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2009</a:t>
            </a:r>
            <a:r>
              <a:rPr b="0" lang="ja-JP" sz="3300" strike="noStrike" u="none">
                <a:solidFill>
                  <a:srgbClr val="000000"/>
                </a:solidFill>
                <a:uFillTx/>
                <a:latin typeface="Arial"/>
              </a:rPr>
              <a:t>年</a:t>
            </a:r>
            <a:r>
              <a:rPr b="0" lang="en-US" sz="3300" strike="noStrike" u="none">
                <a:solidFill>
                  <a:srgbClr val="000000"/>
                </a:solidFill>
                <a:uFillTx/>
                <a:latin typeface="Arial"/>
              </a:rPr>
              <a:t>?</a:t>
            </a:r>
            <a:endParaRPr b="0" lang="en-US" sz="3300" strike="noStrike" u="none">
              <a:solidFill>
                <a:srgbClr val="000000"/>
              </a:solidFill>
              <a:uFillTx/>
              <a:latin typeface="Arial"/>
            </a:endParaRPr>
          </a:p>
        </p:txBody>
      </p:sp>
      <p:sp>
        <p:nvSpPr>
          <p:cNvPr id="14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私は </a:t>
            </a:r>
            <a:r>
              <a:rPr b="0" lang="en-US" sz="2400" strike="noStrike" u="none">
                <a:solidFill>
                  <a:srgbClr val="000000"/>
                </a:solidFill>
                <a:uFillTx/>
                <a:latin typeface="Arial"/>
              </a:rPr>
              <a:t>1chipMSX</a:t>
            </a:r>
            <a:r>
              <a:rPr b="0" lang="ja-JP" sz="2400" strike="noStrike" u="none">
                <a:solidFill>
                  <a:srgbClr val="000000"/>
                </a:solidFill>
                <a:uFillTx/>
                <a:latin typeface="Arial"/>
              </a:rPr>
              <a:t>改</a:t>
            </a:r>
            <a:r>
              <a:rPr b="0" lang="en-US" sz="2400" strike="noStrike" u="none">
                <a:solidFill>
                  <a:srgbClr val="000000"/>
                </a:solidFill>
                <a:uFillTx/>
                <a:latin typeface="Arial"/>
              </a:rPr>
              <a:t>/OCM-PLD </a:t>
            </a:r>
            <a:r>
              <a:rPr b="0" lang="ja-JP" sz="2400" strike="noStrike" u="none">
                <a:solidFill>
                  <a:srgbClr val="000000"/>
                </a:solidFill>
                <a:uFillTx/>
                <a:latin typeface="Arial"/>
              </a:rPr>
              <a:t>のメンテからいったん離脱</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私がいない間も</a:t>
            </a:r>
            <a:r>
              <a:rPr b="0" lang="en-US" sz="2400" strike="noStrike" u="none">
                <a:solidFill>
                  <a:srgbClr val="000000"/>
                </a:solidFill>
                <a:uFillTx/>
                <a:latin typeface="Arial"/>
              </a:rPr>
              <a:t>MRC</a:t>
            </a:r>
            <a:r>
              <a:rPr b="0" lang="ja-JP" sz="2400" strike="noStrike" u="none">
                <a:solidFill>
                  <a:srgbClr val="000000"/>
                </a:solidFill>
                <a:uFillTx/>
                <a:latin typeface="Arial"/>
              </a:rPr>
              <a:t>のスレッドで多くの人たちが議論を続け、</a:t>
            </a:r>
            <a:r>
              <a:rPr b="0" lang="en-US" sz="2400" strike="noStrike" u="none">
                <a:solidFill>
                  <a:srgbClr val="000000"/>
                </a:solidFill>
                <a:uFillTx/>
                <a:latin typeface="Arial"/>
              </a:rPr>
              <a:t>OCM-PLD</a:t>
            </a:r>
            <a:r>
              <a:rPr b="0" lang="ja-JP" sz="2400" strike="noStrike" u="none">
                <a:solidFill>
                  <a:srgbClr val="000000"/>
                </a:solidFill>
                <a:uFillTx/>
                <a:latin typeface="Arial"/>
              </a:rPr>
              <a:t>の細かいバグがどんどん改善されていく</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CF430AB9-9154-46D6-A3C4-E5BA022BC8BB}"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2019</a:t>
            </a:r>
            <a:r>
              <a:rPr b="0" lang="ja-JP" sz="3300" strike="noStrike" u="none">
                <a:solidFill>
                  <a:srgbClr val="000000"/>
                </a:solidFill>
                <a:uFillTx/>
                <a:latin typeface="Arial"/>
              </a:rPr>
              <a:t>年～</a:t>
            </a:r>
            <a:endParaRPr b="0" lang="en-US" sz="3300" strike="noStrike" u="none">
              <a:solidFill>
                <a:srgbClr val="000000"/>
              </a:solidFill>
              <a:uFillTx/>
              <a:latin typeface="Arial"/>
            </a:endParaRPr>
          </a:p>
        </p:txBody>
      </p:sp>
      <p:sp>
        <p:nvSpPr>
          <p:cNvPr id="151" name="PlaceHolder 2"/>
          <p:cNvSpPr>
            <a:spLocks noGrp="1"/>
          </p:cNvSpPr>
          <p:nvPr>
            <p:ph/>
          </p:nvPr>
        </p:nvSpPr>
        <p:spPr>
          <a:xfrm>
            <a:off x="360000" y="1031760"/>
            <a:ext cx="9071640" cy="328824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ゲーム 大仏パラダイス の話題を見かけて再び</a:t>
            </a:r>
            <a:r>
              <a:rPr b="0" lang="en-US" sz="2400" strike="noStrike" u="none">
                <a:solidFill>
                  <a:srgbClr val="000000"/>
                </a:solidFill>
                <a:uFillTx/>
                <a:latin typeface="Arial"/>
              </a:rPr>
              <a:t>MSX</a:t>
            </a:r>
            <a:r>
              <a:rPr b="0" lang="ja-JP" sz="2400" strike="noStrike" u="none">
                <a:solidFill>
                  <a:srgbClr val="000000"/>
                </a:solidFill>
                <a:uFillTx/>
                <a:latin typeface="Arial"/>
              </a:rPr>
              <a:t>が気になりだす</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Terasic DE0 (CycloneIV) </a:t>
            </a:r>
            <a:r>
              <a:rPr b="0" lang="ja-JP" sz="2400" strike="noStrike" u="none">
                <a:solidFill>
                  <a:srgbClr val="000000"/>
                </a:solidFill>
                <a:uFillTx/>
                <a:latin typeface="Arial"/>
              </a:rPr>
              <a:t>向けにポーティングされた </a:t>
            </a:r>
            <a:r>
              <a:rPr b="0" lang="en-US" sz="2400" strike="noStrike" u="none">
                <a:solidFill>
                  <a:srgbClr val="000000"/>
                </a:solidFill>
                <a:uFillTx/>
                <a:latin typeface="Arial"/>
              </a:rPr>
              <a:t>OCM-PLD</a:t>
            </a:r>
            <a:r>
              <a:rPr b="0" lang="ja-JP" sz="2400" strike="noStrike" u="none">
                <a:solidFill>
                  <a:srgbClr val="000000"/>
                </a:solidFill>
                <a:uFillTx/>
                <a:latin typeface="Arial"/>
              </a:rPr>
              <a:t>を見つけて </a:t>
            </a:r>
            <a:r>
              <a:rPr b="0" lang="en-US" sz="2400" strike="noStrike" u="none">
                <a:solidFill>
                  <a:srgbClr val="000000"/>
                </a:solidFill>
                <a:uFillTx/>
                <a:latin typeface="Arial"/>
              </a:rPr>
              <a:t>Terasic DE0CV (CyclineV) </a:t>
            </a:r>
            <a:r>
              <a:rPr b="0" lang="ja-JP" sz="2400" strike="noStrike" u="none">
                <a:solidFill>
                  <a:srgbClr val="000000"/>
                </a:solidFill>
                <a:uFillTx/>
                <a:latin typeface="Arial"/>
              </a:rPr>
              <a:t>を購入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余熱氏の </a:t>
            </a:r>
            <a:r>
              <a:rPr b="0" lang="en-US" sz="2400" strike="noStrike" u="none">
                <a:solidFill>
                  <a:srgbClr val="000000"/>
                </a:solidFill>
                <a:uFillTx/>
                <a:latin typeface="Arial"/>
              </a:rPr>
              <a:t>DEOCM </a:t>
            </a:r>
            <a:r>
              <a:rPr b="0" lang="ja-JP" sz="2400" strike="noStrike" u="none">
                <a:solidFill>
                  <a:srgbClr val="000000"/>
                </a:solidFill>
                <a:uFillTx/>
                <a:latin typeface="Arial"/>
              </a:rPr>
              <a:t>を購入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a:t>
            </a:r>
            <a:r>
              <a:rPr b="0" lang="ja-JP" sz="2400" strike="noStrike" u="none">
                <a:solidFill>
                  <a:srgbClr val="000000"/>
                </a:solidFill>
                <a:uFillTx/>
                <a:latin typeface="Arial"/>
              </a:rPr>
              <a:t>ベースで </a:t>
            </a:r>
            <a:r>
              <a:rPr b="0" lang="en-US" sz="2400" strike="noStrike" u="none">
                <a:solidFill>
                  <a:srgbClr val="000000"/>
                </a:solidFill>
                <a:uFillTx/>
                <a:latin typeface="Arial"/>
              </a:rPr>
              <a:t>OCM</a:t>
            </a:r>
            <a:r>
              <a:rPr b="0" lang="ja-JP" sz="2400" strike="noStrike" u="none">
                <a:solidFill>
                  <a:srgbClr val="000000"/>
                </a:solidFill>
                <a:uFillTx/>
                <a:latin typeface="Arial"/>
              </a:rPr>
              <a:t>改を作る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S1990 / turboR-PCM / SystemTimer / PanasonicMegaROM </a:t>
            </a:r>
            <a:r>
              <a:rPr b="0" lang="ja-JP" sz="2400" strike="noStrike" u="none">
                <a:solidFill>
                  <a:srgbClr val="000000"/>
                </a:solidFill>
                <a:uFillTx/>
                <a:latin typeface="Arial"/>
              </a:rPr>
              <a:t>を追加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A1GT</a:t>
            </a:r>
            <a:r>
              <a:rPr b="0" lang="ja-JP" sz="2400" strike="noStrike" u="none">
                <a:solidFill>
                  <a:srgbClr val="000000"/>
                </a:solidFill>
                <a:uFillTx/>
                <a:latin typeface="Arial"/>
              </a:rPr>
              <a:t>の</a:t>
            </a:r>
            <a:r>
              <a:rPr b="0" lang="en-US" sz="2400" strike="noStrike" u="none">
                <a:solidFill>
                  <a:srgbClr val="000000"/>
                </a:solidFill>
                <a:uFillTx/>
                <a:latin typeface="Arial"/>
              </a:rPr>
              <a:t>BIOS</a:t>
            </a:r>
            <a:r>
              <a:rPr b="0" lang="ja-JP" sz="2400" strike="noStrike" u="none">
                <a:solidFill>
                  <a:srgbClr val="000000"/>
                </a:solidFill>
                <a:uFillTx/>
                <a:latin typeface="Arial"/>
              </a:rPr>
              <a:t>が動くようにする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ユニバーサル基板を追加して </a:t>
            </a:r>
            <a:r>
              <a:rPr b="0" lang="en-US" sz="2400" strike="noStrike" u="none">
                <a:solidFill>
                  <a:srgbClr val="000000"/>
                </a:solidFill>
                <a:uFillTx/>
                <a:latin typeface="Arial"/>
              </a:rPr>
              <a:t>MSX-MIDI</a:t>
            </a:r>
            <a:r>
              <a:rPr b="0" lang="ja-JP" sz="2400" strike="noStrike" u="none">
                <a:solidFill>
                  <a:srgbClr val="000000"/>
                </a:solidFill>
                <a:uFillTx/>
                <a:latin typeface="Arial"/>
              </a:rPr>
              <a:t>追加</a:t>
            </a:r>
            <a:endParaRPr b="0" lang="en-US" sz="2400" strike="noStrike" u="none">
              <a:solidFill>
                <a:srgbClr val="000000"/>
              </a:solidFill>
              <a:uFillTx/>
              <a:latin typeface="Arial"/>
            </a:endParaRPr>
          </a:p>
        </p:txBody>
      </p:sp>
      <p:pic>
        <p:nvPicPr>
          <p:cNvPr id="152" name="" descr=""/>
          <p:cNvPicPr/>
          <p:nvPr/>
        </p:nvPicPr>
        <p:blipFill>
          <a:blip r:embed="rId1"/>
          <a:stretch/>
        </p:blipFill>
        <p:spPr>
          <a:xfrm>
            <a:off x="6920280" y="3399120"/>
            <a:ext cx="2799720" cy="2180880"/>
          </a:xfrm>
          <a:prstGeom prst="rect">
            <a:avLst/>
          </a:prstGeom>
          <a:noFill/>
          <a:ln w="18000">
            <a:noFill/>
          </a:ln>
        </p:spPr>
      </p:pic>
      <p:sp>
        <p:nvSpPr>
          <p:cNvPr id="4" name="PlaceHolder 3"/>
          <p:cNvSpPr>
            <a:spLocks noGrp="1"/>
          </p:cNvSpPr>
          <p:nvPr>
            <p:ph type="sldNum" idx="3"/>
          </p:nvPr>
        </p:nvSpPr>
        <p:spPr/>
        <p:txBody>
          <a:bodyPr/>
          <a:p>
            <a:fld id="{53D36715-56A4-4C4E-BE36-44FB5B86532F}"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r>
              <a:rPr b="0" lang="ja-JP" sz="3300" strike="noStrike" u="none">
                <a:solidFill>
                  <a:srgbClr val="000000"/>
                </a:solidFill>
                <a:uFillTx/>
                <a:latin typeface="Arial"/>
              </a:rPr>
              <a:t>メンテナに復帰</a:t>
            </a:r>
            <a:endParaRPr b="0" lang="en-US" sz="3300" strike="noStrike" u="none">
              <a:solidFill>
                <a:srgbClr val="000000"/>
              </a:solidFill>
              <a:uFillTx/>
              <a:latin typeface="Arial"/>
            </a:endParaRPr>
          </a:p>
        </p:txBody>
      </p:sp>
      <p:sp>
        <p:nvSpPr>
          <p:cNvPr id="15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再び </a:t>
            </a:r>
            <a:r>
              <a:rPr b="0" lang="en-US" sz="2400" strike="noStrike" u="none">
                <a:solidFill>
                  <a:srgbClr val="000000"/>
                </a:solidFill>
                <a:uFillTx/>
                <a:latin typeface="Arial"/>
              </a:rPr>
              <a:t>KdL</a:t>
            </a:r>
            <a:r>
              <a:rPr b="0" lang="ja-JP" sz="2400" strike="noStrike" u="none">
                <a:solidFill>
                  <a:srgbClr val="000000"/>
                </a:solidFill>
                <a:uFillTx/>
                <a:latin typeface="Arial"/>
              </a:rPr>
              <a:t>氏にコンタクトをとりメンテナとして復帰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IPL-ROM</a:t>
            </a:r>
            <a:r>
              <a:rPr b="0" lang="ja-JP" sz="2400" strike="noStrike" u="none">
                <a:solidFill>
                  <a:srgbClr val="000000"/>
                </a:solidFill>
                <a:uFillTx/>
                <a:latin typeface="Arial"/>
              </a:rPr>
              <a:t>の更新による機能追加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PS/2</a:t>
            </a:r>
            <a:r>
              <a:rPr b="0" lang="ja-JP" sz="2400" strike="noStrike" u="none">
                <a:solidFill>
                  <a:srgbClr val="000000"/>
                </a:solidFill>
                <a:uFillTx/>
                <a:latin typeface="Arial"/>
              </a:rPr>
              <a:t>キーボード</a:t>
            </a:r>
            <a:r>
              <a:rPr b="0" lang="en-US" sz="2400" strike="noStrike" u="none">
                <a:solidFill>
                  <a:srgbClr val="000000"/>
                </a:solidFill>
                <a:uFillTx/>
                <a:latin typeface="Arial"/>
              </a:rPr>
              <a:t>I/F</a:t>
            </a:r>
            <a:r>
              <a:rPr b="0" lang="ja-JP" sz="2400" strike="noStrike" u="none">
                <a:solidFill>
                  <a:srgbClr val="000000"/>
                </a:solidFill>
                <a:uFillTx/>
                <a:latin typeface="Arial"/>
              </a:rPr>
              <a:t>のリファインと安定度向上</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SD</a:t>
            </a:r>
            <a:r>
              <a:rPr b="0" lang="ja-JP" sz="2400" strike="noStrike" u="none">
                <a:solidFill>
                  <a:srgbClr val="000000"/>
                </a:solidFill>
                <a:uFillTx/>
                <a:latin typeface="Arial"/>
              </a:rPr>
              <a:t>カード</a:t>
            </a:r>
            <a:r>
              <a:rPr b="0" lang="en-US" sz="2400" strike="noStrike" u="none">
                <a:solidFill>
                  <a:srgbClr val="000000"/>
                </a:solidFill>
                <a:uFillTx/>
                <a:latin typeface="Arial"/>
              </a:rPr>
              <a:t>I/F</a:t>
            </a:r>
            <a:r>
              <a:rPr b="0" lang="ja-JP" sz="2400" strike="noStrike" u="none">
                <a:solidFill>
                  <a:srgbClr val="000000"/>
                </a:solidFill>
                <a:uFillTx/>
                <a:latin typeface="Arial"/>
              </a:rPr>
              <a:t>のリファインと安定度向上</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SX-2 Indicator </a:t>
            </a:r>
            <a:r>
              <a:rPr b="0" lang="ja-JP" sz="2400" strike="noStrike" u="none">
                <a:solidFill>
                  <a:srgbClr val="000000"/>
                </a:solidFill>
                <a:uFillTx/>
                <a:latin typeface="Arial"/>
              </a:rPr>
              <a:t>の作成 </a:t>
            </a:r>
            <a:r>
              <a:rPr b="0" lang="en-US" sz="2400" strike="noStrike" u="none">
                <a:solidFill>
                  <a:srgbClr val="000000"/>
                </a:solidFill>
                <a:uFillTx/>
                <a:latin typeface="Arial"/>
              </a:rPr>
              <a:t>(</a:t>
            </a:r>
            <a:r>
              <a:rPr b="0" lang="ja-JP" sz="2400" strike="noStrike" u="none">
                <a:solidFill>
                  <a:srgbClr val="000000"/>
                </a:solidFill>
                <a:uFillTx/>
                <a:latin typeface="Arial"/>
              </a:rPr>
              <a:t>次のバージョンでサポートされます</a:t>
            </a:r>
            <a:r>
              <a:rPr b="0" lang="en-US" sz="2400" strike="noStrike" u="none">
                <a:solidFill>
                  <a:srgbClr val="000000"/>
                </a:solidFill>
                <a:uFillTx/>
                <a:latin typeface="Arial"/>
              </a:rPr>
              <a:t>)</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68538B8E-96F3-4CBF-9B27-030E27D09BDF}"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a:t>
            </a:r>
            <a:endParaRPr b="0" lang="en-US" sz="3300" strike="noStrike" u="none">
              <a:solidFill>
                <a:srgbClr val="000000"/>
              </a:solidFill>
              <a:uFillTx/>
              <a:latin typeface="Arial"/>
            </a:endParaRPr>
          </a:p>
        </p:txBody>
      </p:sp>
      <p:sp>
        <p:nvSpPr>
          <p:cNvPr id="156" name="PlaceHolder 2"/>
          <p:cNvSpPr>
            <a:spLocks noGrp="1"/>
          </p:cNvSpPr>
          <p:nvPr>
            <p:ph/>
          </p:nvPr>
        </p:nvSpPr>
        <p:spPr>
          <a:xfrm>
            <a:off x="504000" y="1326600"/>
            <a:ext cx="507600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 </a:t>
            </a:r>
            <a:r>
              <a:rPr b="0" lang="ja-JP" sz="2400" strike="noStrike" u="none">
                <a:solidFill>
                  <a:srgbClr val="000000"/>
                </a:solidFill>
                <a:uFillTx/>
                <a:latin typeface="Arial"/>
              </a:rPr>
              <a:t>に対して、西さんから </a:t>
            </a:r>
            <a:r>
              <a:rPr b="0" lang="en-US" sz="2400" strike="noStrike" u="none">
                <a:solidFill>
                  <a:srgbClr val="000000"/>
                </a:solidFill>
                <a:uFillTx/>
                <a:latin typeface="Arial"/>
              </a:rPr>
              <a:t>MSX++ </a:t>
            </a:r>
            <a:r>
              <a:rPr b="0" lang="ja-JP" sz="2400" strike="noStrike" u="none">
                <a:solidFill>
                  <a:srgbClr val="000000"/>
                </a:solidFill>
                <a:uFillTx/>
                <a:latin typeface="Arial"/>
              </a:rPr>
              <a:t>という名前を頂く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そして今。</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pic>
        <p:nvPicPr>
          <p:cNvPr id="157" name="" descr=""/>
          <p:cNvPicPr/>
          <p:nvPr/>
        </p:nvPicPr>
        <p:blipFill>
          <a:blip r:embed="rId1"/>
          <a:stretch/>
        </p:blipFill>
        <p:spPr>
          <a:xfrm>
            <a:off x="5760000" y="1032480"/>
            <a:ext cx="4056840" cy="1847520"/>
          </a:xfrm>
          <a:prstGeom prst="rect">
            <a:avLst/>
          </a:prstGeom>
          <a:noFill/>
          <a:ln w="18000">
            <a:noFill/>
          </a:ln>
        </p:spPr>
      </p:pic>
      <p:pic>
        <p:nvPicPr>
          <p:cNvPr id="158" name="" descr=""/>
          <p:cNvPicPr/>
          <p:nvPr/>
        </p:nvPicPr>
        <p:blipFill>
          <a:blip r:embed="rId2"/>
          <a:stretch/>
        </p:blipFill>
        <p:spPr>
          <a:xfrm>
            <a:off x="6300000" y="3094920"/>
            <a:ext cx="2560680" cy="865080"/>
          </a:xfrm>
          <a:prstGeom prst="rect">
            <a:avLst/>
          </a:prstGeom>
          <a:noFill/>
          <a:ln w="18000">
            <a:noFill/>
          </a:ln>
        </p:spPr>
      </p:pic>
      <p:sp>
        <p:nvSpPr>
          <p:cNvPr id="159" name=""/>
          <p:cNvSpPr txBox="1"/>
          <p:nvPr/>
        </p:nvSpPr>
        <p:spPr>
          <a:xfrm>
            <a:off x="1620000" y="4320000"/>
            <a:ext cx="7920000" cy="540000"/>
          </a:xfrm>
          <a:prstGeom prst="rect">
            <a:avLst/>
          </a:prstGeom>
          <a:noFill/>
          <a:ln w="18000">
            <a:noFill/>
          </a:ln>
        </p:spPr>
        <p:txBody>
          <a:bodyPr lIns="90000" rIns="90000" tIns="45000" bIns="45000" anchor="t">
            <a:noAutofit/>
          </a:bodyPr>
          <a:p>
            <a:r>
              <a:rPr b="0" lang="en-US" sz="1800" strike="noStrike" u="none">
                <a:solidFill>
                  <a:srgbClr val="000000"/>
                </a:solidFill>
                <a:uFillTx/>
                <a:latin typeface="Arial"/>
              </a:rPr>
              <a:t>https://x.com/nishikazuhiko/status/1550045661974110208</a:t>
            </a:r>
            <a:endParaRPr b="0" lang="en-US" sz="1800" strike="noStrike" u="none">
              <a:solidFill>
                <a:srgbClr val="000000"/>
              </a:solidFill>
              <a:uFillTx/>
              <a:latin typeface="Arial"/>
            </a:endParaRPr>
          </a:p>
        </p:txBody>
      </p:sp>
      <p:sp>
        <p:nvSpPr>
          <p:cNvPr id="4" name="PlaceHolder 3"/>
          <p:cNvSpPr>
            <a:spLocks noGrp="1"/>
          </p:cNvSpPr>
          <p:nvPr>
            <p:ph type="sldNum" idx="3"/>
          </p:nvPr>
        </p:nvSpPr>
        <p:spPr/>
        <p:txBody>
          <a:bodyPr/>
          <a:p>
            <a:fld id="{C319FDE2-05DF-4D2C-B1A6-D483E83E9D84}" type="slidenum">
              <a:t>17</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1chipMSX</a:t>
            </a:r>
            <a:r>
              <a:rPr b="0" lang="ja-JP" sz="3300" strike="noStrike" u="none">
                <a:solidFill>
                  <a:srgbClr val="000000"/>
                </a:solidFill>
                <a:uFillTx/>
                <a:latin typeface="Arial"/>
              </a:rPr>
              <a:t>互換機</a:t>
            </a:r>
            <a:endParaRPr b="0" lang="en-US" sz="3300" strike="noStrike" u="none">
              <a:solidFill>
                <a:srgbClr val="000000"/>
              </a:solidFill>
              <a:uFillTx/>
              <a:latin typeface="Arial"/>
            </a:endParaRPr>
          </a:p>
        </p:txBody>
      </p:sp>
      <p:sp>
        <p:nvSpPr>
          <p:cNvPr id="161"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8bits4ever </a:t>
            </a:r>
            <a:r>
              <a:rPr b="0" lang="ja-JP" sz="2400" strike="noStrike" u="none">
                <a:solidFill>
                  <a:srgbClr val="000000"/>
                </a:solidFill>
                <a:uFillTx/>
                <a:latin typeface="Arial"/>
              </a:rPr>
              <a:t>の </a:t>
            </a:r>
            <a:r>
              <a:rPr b="0" lang="en-US" sz="2400" strike="noStrike" u="none">
                <a:solidFill>
                  <a:srgbClr val="000000"/>
                </a:solidFill>
                <a:uFillTx/>
                <a:latin typeface="Arial"/>
              </a:rPr>
              <a:t>SX-1 / SX-2 / SX-E lite / SX-E</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Victor Trucco</a:t>
            </a:r>
            <a:r>
              <a:rPr b="0" lang="ja-JP" sz="2400" strike="noStrike" u="none">
                <a:solidFill>
                  <a:srgbClr val="000000"/>
                </a:solidFill>
                <a:uFillTx/>
                <a:latin typeface="Arial"/>
              </a:rPr>
              <a:t>氏の </a:t>
            </a:r>
            <a:r>
              <a:rPr b="0" lang="en-US" sz="2400" strike="noStrike" u="none">
                <a:solidFill>
                  <a:srgbClr val="000000"/>
                </a:solidFill>
                <a:uFillTx/>
                <a:latin typeface="Arial"/>
              </a:rPr>
              <a:t>SM-X</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Zemmix Neo</a:t>
            </a:r>
            <a:endParaRPr b="0" lang="en-US" sz="2400" strike="noStrike" u="none">
              <a:solidFill>
                <a:srgbClr val="000000"/>
              </a:solidFill>
              <a:uFillTx/>
              <a:latin typeface="Arial"/>
            </a:endParaRPr>
          </a:p>
          <a:p>
            <a:pPr marL="432000" indent="0">
              <a:spcAft>
                <a:spcPts val="1060"/>
              </a:spcAft>
              <a:buNone/>
            </a:pPr>
            <a:r>
              <a:rPr b="0" lang="ja-JP" sz="2400" strike="noStrike" u="none">
                <a:solidFill>
                  <a:srgbClr val="000000"/>
                </a:solidFill>
                <a:uFillTx/>
                <a:latin typeface="Arial"/>
              </a:rPr>
              <a:t>等、多数。</a:t>
            </a:r>
            <a:r>
              <a:rPr b="0" lang="en-US" sz="2400" strike="noStrike" u="none">
                <a:solidFill>
                  <a:srgbClr val="000000"/>
                </a:solidFill>
                <a:uFillTx/>
                <a:latin typeface="Arial"/>
              </a:rPr>
              <a:t>OCM-PLD</a:t>
            </a:r>
            <a:r>
              <a:rPr b="0" lang="ja-JP" sz="2400" strike="noStrike" u="none">
                <a:solidFill>
                  <a:srgbClr val="000000"/>
                </a:solidFill>
                <a:uFillTx/>
                <a:latin typeface="Arial"/>
              </a:rPr>
              <a:t>は、主に </a:t>
            </a:r>
            <a:r>
              <a:rPr b="0" lang="en-US" sz="2400" strike="noStrike" u="none">
                <a:solidFill>
                  <a:srgbClr val="000000"/>
                </a:solidFill>
                <a:uFillTx/>
                <a:latin typeface="Arial"/>
              </a:rPr>
              <a:t>SX-2 </a:t>
            </a:r>
            <a:r>
              <a:rPr b="0" lang="ja-JP" sz="2400" strike="noStrike" u="none">
                <a:solidFill>
                  <a:srgbClr val="000000"/>
                </a:solidFill>
                <a:uFillTx/>
                <a:latin typeface="Arial"/>
              </a:rPr>
              <a:t>で開発。</a:t>
            </a:r>
            <a:endParaRPr b="0" lang="en-US" sz="2400" strike="noStrike" u="none">
              <a:solidFill>
                <a:srgbClr val="000000"/>
              </a:solidFill>
              <a:uFillTx/>
              <a:latin typeface="Arial"/>
            </a:endParaRPr>
          </a:p>
        </p:txBody>
      </p:sp>
      <p:pic>
        <p:nvPicPr>
          <p:cNvPr id="162" name="" descr=""/>
          <p:cNvPicPr/>
          <p:nvPr/>
        </p:nvPicPr>
        <p:blipFill>
          <a:blip r:embed="rId1"/>
          <a:stretch/>
        </p:blipFill>
        <p:spPr>
          <a:xfrm>
            <a:off x="180000" y="3500640"/>
            <a:ext cx="2520000" cy="2079360"/>
          </a:xfrm>
          <a:prstGeom prst="rect">
            <a:avLst/>
          </a:prstGeom>
          <a:noFill/>
          <a:ln w="18000">
            <a:noFill/>
          </a:ln>
        </p:spPr>
      </p:pic>
      <p:pic>
        <p:nvPicPr>
          <p:cNvPr id="163" name="" descr=""/>
          <p:cNvPicPr/>
          <p:nvPr/>
        </p:nvPicPr>
        <p:blipFill>
          <a:blip r:embed="rId2"/>
          <a:stretch/>
        </p:blipFill>
        <p:spPr>
          <a:xfrm>
            <a:off x="7200000" y="3494520"/>
            <a:ext cx="2700000" cy="2085480"/>
          </a:xfrm>
          <a:prstGeom prst="rect">
            <a:avLst/>
          </a:prstGeom>
          <a:noFill/>
          <a:ln w="18000">
            <a:noFill/>
          </a:ln>
        </p:spPr>
      </p:pic>
      <p:sp>
        <p:nvSpPr>
          <p:cNvPr id="4" name="PlaceHolder 3"/>
          <p:cNvSpPr>
            <a:spLocks noGrp="1"/>
          </p:cNvSpPr>
          <p:nvPr>
            <p:ph type="sldNum" idx="3"/>
          </p:nvPr>
        </p:nvSpPr>
        <p:spPr/>
        <p:txBody>
          <a:bodyPr/>
          <a:p>
            <a:fld id="{226BBF10-76DD-44AB-AFF0-D17E1385FD4B}"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 1st/2nd</a:t>
            </a:r>
            <a:endParaRPr b="0" lang="en-US" sz="3300" strike="noStrike" u="none">
              <a:solidFill>
                <a:srgbClr val="000000"/>
              </a:solidFill>
              <a:uFillTx/>
              <a:latin typeface="Arial"/>
            </a:endParaRPr>
          </a:p>
        </p:txBody>
      </p:sp>
      <p:sp>
        <p:nvSpPr>
          <p:cNvPr id="165"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 </a:t>
            </a:r>
            <a:r>
              <a:rPr b="0" lang="ja-JP" sz="2400" strike="noStrike" u="none">
                <a:solidFill>
                  <a:srgbClr val="000000"/>
                </a:solidFill>
                <a:uFillTx/>
                <a:latin typeface="Arial"/>
              </a:rPr>
              <a:t>は大きく分けて</a:t>
            </a:r>
            <a:r>
              <a:rPr b="0" lang="en-US" sz="2400" strike="noStrike" u="none">
                <a:solidFill>
                  <a:srgbClr val="000000"/>
                </a:solidFill>
                <a:uFillTx/>
                <a:latin typeface="Arial"/>
              </a:rPr>
              <a:t>2</a:t>
            </a:r>
            <a:r>
              <a:rPr b="0" lang="ja-JP" sz="2400" strike="noStrike" u="none">
                <a:solidFill>
                  <a:srgbClr val="000000"/>
                </a:solidFill>
                <a:uFillTx/>
                <a:latin typeface="Arial"/>
              </a:rPr>
              <a:t>種類ある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Cyclone/CycloneII FPGA</a:t>
            </a:r>
            <a:r>
              <a:rPr b="0" lang="ja-JP" sz="2100" strike="noStrike" u="none">
                <a:solidFill>
                  <a:srgbClr val="000000"/>
                </a:solidFill>
                <a:uFillTx/>
                <a:latin typeface="Arial"/>
              </a:rPr>
              <a:t>搭載の </a:t>
            </a:r>
            <a:r>
              <a:rPr b="0" lang="en-US" sz="2100" strike="noStrike" u="none">
                <a:solidFill>
                  <a:srgbClr val="000000"/>
                </a:solidFill>
                <a:uFillTx/>
                <a:latin typeface="Arial"/>
              </a:rPr>
              <a:t>1chipMSX clone </a:t>
            </a:r>
            <a:r>
              <a:rPr b="0" lang="ja-JP" sz="2100" strike="noStrike" u="none">
                <a:solidFill>
                  <a:srgbClr val="000000"/>
                </a:solidFill>
                <a:uFillTx/>
                <a:latin typeface="Arial"/>
              </a:rPr>
              <a:t>向け </a:t>
            </a:r>
            <a:r>
              <a:rPr b="0" lang="en-US" sz="2100" strike="noStrike" u="none">
                <a:solidFill>
                  <a:srgbClr val="000000"/>
                </a:solidFill>
                <a:uFillTx/>
                <a:latin typeface="Arial"/>
              </a:rPr>
              <a:t>1st gen.</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CycloneIV FPGA</a:t>
            </a:r>
            <a:r>
              <a:rPr b="0" lang="ja-JP" sz="2100" strike="noStrike" u="none">
                <a:solidFill>
                  <a:srgbClr val="000000"/>
                </a:solidFill>
                <a:uFillTx/>
                <a:latin typeface="Arial"/>
              </a:rPr>
              <a:t>搭載の </a:t>
            </a:r>
            <a:r>
              <a:rPr b="0" lang="en-US" sz="2100" strike="noStrike" u="none">
                <a:solidFill>
                  <a:srgbClr val="000000"/>
                </a:solidFill>
                <a:uFillTx/>
                <a:latin typeface="Arial"/>
              </a:rPr>
              <a:t>SM-X/SX-2</a:t>
            </a:r>
            <a:r>
              <a:rPr b="0" lang="ja-JP" sz="2100" strike="noStrike" u="none">
                <a:solidFill>
                  <a:srgbClr val="000000"/>
                </a:solidFill>
                <a:uFillTx/>
                <a:latin typeface="Arial"/>
              </a:rPr>
              <a:t>向け </a:t>
            </a:r>
            <a:r>
              <a:rPr b="0" lang="en-US" sz="2100" strike="noStrike" u="none">
                <a:solidFill>
                  <a:srgbClr val="000000"/>
                </a:solidFill>
                <a:uFillTx/>
                <a:latin typeface="Arial"/>
              </a:rPr>
              <a:t>2nd gen.</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2nd gen </a:t>
            </a:r>
            <a:r>
              <a:rPr b="0" lang="ja-JP" sz="2400" strike="noStrike" u="none">
                <a:solidFill>
                  <a:srgbClr val="000000"/>
                </a:solidFill>
                <a:uFillTx/>
                <a:latin typeface="Arial"/>
              </a:rPr>
              <a:t>の方が高機能</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OPL3</a:t>
            </a:r>
            <a:r>
              <a:rPr b="0" lang="ja-JP" sz="2100" strike="noStrike" u="none">
                <a:solidFill>
                  <a:srgbClr val="000000"/>
                </a:solidFill>
                <a:uFillTx/>
                <a:latin typeface="Arial"/>
              </a:rPr>
              <a:t>相当、</a:t>
            </a:r>
            <a:r>
              <a:rPr b="0" lang="en-US" sz="2100" strike="noStrike" u="none">
                <a:solidFill>
                  <a:srgbClr val="000000"/>
                </a:solidFill>
                <a:uFillTx/>
                <a:latin typeface="Arial"/>
              </a:rPr>
              <a:t>DualBIOS</a:t>
            </a:r>
            <a:r>
              <a:rPr b="0" lang="ja-JP" sz="2100" strike="noStrike" u="none">
                <a:solidFill>
                  <a:srgbClr val="000000"/>
                </a:solidFill>
                <a:uFillTx/>
                <a:latin typeface="Arial"/>
              </a:rPr>
              <a:t>等</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568DFF49-E25D-4A0D-B4E3-5C80E3155173}"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540000" y="180000"/>
            <a:ext cx="9000000" cy="9000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TAユニバーサルライン_DSP_D"/>
              </a:rPr>
              <a:t>自己紹介</a:t>
            </a:r>
            <a:endParaRPr b="0" lang="en-US" sz="3300" strike="noStrike" u="none">
              <a:solidFill>
                <a:srgbClr val="000000"/>
              </a:solidFill>
              <a:uFillTx/>
              <a:latin typeface="Arial"/>
            </a:endParaRPr>
          </a:p>
        </p:txBody>
      </p:sp>
      <p:sp>
        <p:nvSpPr>
          <p:cNvPr id="123" name="PlaceHolder 2"/>
          <p:cNvSpPr>
            <a:spLocks noGrp="1"/>
          </p:cNvSpPr>
          <p:nvPr>
            <p:ph/>
          </p:nvPr>
        </p:nvSpPr>
        <p:spPr>
          <a:xfrm>
            <a:off x="360000" y="1260000"/>
            <a:ext cx="9360000" cy="324000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HRA! ( </a:t>
            </a:r>
            <a:r>
              <a:rPr b="0" lang="ja-JP" sz="2400" strike="noStrike" u="none">
                <a:solidFill>
                  <a:srgbClr val="000000"/>
                </a:solidFill>
                <a:uFillTx/>
                <a:latin typeface="Arial"/>
              </a:rPr>
              <a:t>原 貴幸</a:t>
            </a:r>
            <a:r>
              <a:rPr b="0" lang="en-US" sz="2400" strike="noStrike" u="none">
                <a:solidFill>
                  <a:srgbClr val="000000"/>
                </a:solidFill>
                <a:uFillTx/>
                <a:latin typeface="Arial"/>
              </a:rPr>
              <a:t> </a:t>
            </a:r>
            <a:r>
              <a:rPr b="0" lang="en-US" sz="2400" strike="noStrike" u="none">
                <a:solidFill>
                  <a:srgbClr val="000000"/>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某メーカー </a:t>
            </a:r>
            <a:r>
              <a:rPr b="0" lang="en-US" sz="2400" strike="noStrike" u="none">
                <a:solidFill>
                  <a:srgbClr val="000000"/>
                </a:solidFill>
                <a:uFillTx/>
                <a:latin typeface="Arial"/>
              </a:rPr>
              <a:t>ASIC</a:t>
            </a:r>
            <a:r>
              <a:rPr b="0" lang="ja-JP" sz="2400" strike="noStrike" u="none">
                <a:solidFill>
                  <a:srgbClr val="000000"/>
                </a:solidFill>
                <a:uFillTx/>
                <a:latin typeface="Arial"/>
              </a:rPr>
              <a:t>設計者</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最初の</a:t>
            </a:r>
            <a:r>
              <a:rPr b="0" lang="en-US" sz="2400" strike="noStrike" u="none">
                <a:solidFill>
                  <a:srgbClr val="000000"/>
                </a:solidFill>
                <a:uFillTx/>
                <a:latin typeface="Arial"/>
              </a:rPr>
              <a:t>MSX</a:t>
            </a:r>
            <a:r>
              <a:rPr b="0" lang="ja-JP" sz="2400" strike="noStrike" u="none">
                <a:solidFill>
                  <a:srgbClr val="000000"/>
                </a:solidFill>
                <a:uFillTx/>
                <a:latin typeface="Arial"/>
              </a:rPr>
              <a:t>は </a:t>
            </a:r>
            <a:r>
              <a:rPr b="0" lang="en-US" sz="2400" strike="noStrike" u="none">
                <a:solidFill>
                  <a:srgbClr val="000000"/>
                </a:solidFill>
                <a:uFillTx/>
                <a:latin typeface="Arial"/>
              </a:rPr>
              <a:t>HB-F1II</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今は </a:t>
            </a:r>
            <a:r>
              <a:rPr b="0" lang="en-US" sz="2400" strike="noStrike" u="none">
                <a:solidFill>
                  <a:srgbClr val="000000"/>
                </a:solidFill>
                <a:uFillTx/>
                <a:latin typeface="Arial"/>
              </a:rPr>
              <a:t>FS-A1GT, MX-10, MX-101, V-10, 1chipMSX, SX-1, SX-2, SX-E, </a:t>
            </a:r>
            <a:r>
              <a:rPr b="0" lang="ja-JP" sz="2400" strike="noStrike" u="none">
                <a:solidFill>
                  <a:srgbClr val="000000"/>
                </a:solidFill>
                <a:uFillTx/>
                <a:latin typeface="Arial"/>
              </a:rPr>
              <a:t>ちくわ</a:t>
            </a:r>
            <a:r>
              <a:rPr b="0" lang="en-US" sz="2400" strike="noStrike" u="none">
                <a:solidFill>
                  <a:srgbClr val="000000"/>
                </a:solidFill>
                <a:uFillTx/>
                <a:latin typeface="Arial"/>
              </a:rPr>
              <a:t>MSX, MSX0Stack, MSX0Card</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BMP2MSX, ZMA, MGSP, MSX-BACON, OCM-PLD, RabbitAdventure </a:t>
            </a:r>
            <a:r>
              <a:rPr b="0" lang="ja-JP" sz="2400" strike="noStrike" u="none">
                <a:solidFill>
                  <a:srgbClr val="000000"/>
                </a:solidFill>
                <a:uFillTx/>
                <a:latin typeface="Arial"/>
              </a:rPr>
              <a:t>等</a:t>
            </a:r>
            <a:endParaRPr b="0" lang="en-US" sz="2400" strike="noStrike" u="none">
              <a:solidFill>
                <a:srgbClr val="000000"/>
              </a:solidFill>
              <a:uFillTx/>
              <a:latin typeface="Arial"/>
            </a:endParaRPr>
          </a:p>
        </p:txBody>
      </p:sp>
      <p:pic>
        <p:nvPicPr>
          <p:cNvPr id="124" name="" descr=""/>
          <p:cNvPicPr/>
          <p:nvPr/>
        </p:nvPicPr>
        <p:blipFill>
          <a:blip r:embed="rId1"/>
          <a:stretch/>
        </p:blipFill>
        <p:spPr>
          <a:xfrm>
            <a:off x="7560000" y="900000"/>
            <a:ext cx="2133000" cy="1701000"/>
          </a:xfrm>
          <a:prstGeom prst="rect">
            <a:avLst/>
          </a:prstGeom>
          <a:noFill/>
          <a:ln w="18000">
            <a:noFill/>
          </a:ln>
        </p:spPr>
      </p:pic>
      <p:sp>
        <p:nvSpPr>
          <p:cNvPr id="4" name="PlaceHolder 3"/>
          <p:cNvSpPr>
            <a:spLocks noGrp="1"/>
          </p:cNvSpPr>
          <p:nvPr>
            <p:ph type="sldNum" idx="3"/>
          </p:nvPr>
        </p:nvSpPr>
        <p:spPr/>
        <p:txBody>
          <a:bodyPr/>
          <a:p>
            <a:fld id="{B007359A-852B-4A7D-9E21-9C210B1BCE9A}" type="slidenum">
              <a:t>2</a:t>
            </a:fld>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Internet</a:t>
            </a:r>
            <a:r>
              <a:rPr b="0" lang="ja-JP" sz="3300" strike="noStrike" u="none">
                <a:solidFill>
                  <a:srgbClr val="000000"/>
                </a:solidFill>
                <a:uFillTx/>
                <a:latin typeface="Arial"/>
              </a:rPr>
              <a:t>対応</a:t>
            </a:r>
            <a:endParaRPr b="0" lang="en-US" sz="3300" strike="noStrike" u="none">
              <a:solidFill>
                <a:srgbClr val="000000"/>
              </a:solidFill>
              <a:uFillTx/>
              <a:latin typeface="Arial"/>
            </a:endParaRPr>
          </a:p>
        </p:txBody>
      </p:sp>
      <p:sp>
        <p:nvSpPr>
          <p:cNvPr id="167" name="PlaceHolder 2"/>
          <p:cNvSpPr>
            <a:spLocks noGrp="1"/>
          </p:cNvSpPr>
          <p:nvPr>
            <p:ph/>
          </p:nvPr>
        </p:nvSpPr>
        <p:spPr>
          <a:xfrm>
            <a:off x="504000" y="1326600"/>
            <a:ext cx="9071640" cy="328824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ESP32</a:t>
            </a:r>
            <a:r>
              <a:rPr b="0" lang="ja-JP" sz="2400" strike="noStrike" u="none">
                <a:solidFill>
                  <a:srgbClr val="000000"/>
                </a:solidFill>
                <a:uFillTx/>
                <a:latin typeface="Arial"/>
              </a:rPr>
              <a:t>を利用した </a:t>
            </a:r>
            <a:r>
              <a:rPr b="0" lang="en-US" sz="2400" strike="noStrike" u="none">
                <a:solidFill>
                  <a:srgbClr val="000000"/>
                </a:solidFill>
                <a:uFillTx/>
                <a:latin typeface="Arial"/>
              </a:rPr>
              <a:t>WiFi </a:t>
            </a:r>
            <a:r>
              <a:rPr b="0" lang="ja-JP" sz="2400" strike="noStrike" u="none">
                <a:solidFill>
                  <a:srgbClr val="000000"/>
                </a:solidFill>
                <a:uFillTx/>
                <a:latin typeface="Arial"/>
              </a:rPr>
              <a:t>な </a:t>
            </a:r>
            <a:r>
              <a:rPr b="0" lang="en-US" sz="2400" strike="noStrike" u="none">
                <a:solidFill>
                  <a:srgbClr val="000000"/>
                </a:solidFill>
                <a:uFillTx/>
                <a:latin typeface="Arial"/>
              </a:rPr>
              <a:t>Internet</a:t>
            </a:r>
            <a:r>
              <a:rPr b="0" lang="ja-JP" sz="2400" strike="noStrike" u="none">
                <a:solidFill>
                  <a:srgbClr val="000000"/>
                </a:solidFill>
                <a:uFillTx/>
                <a:latin typeface="Arial"/>
              </a:rPr>
              <a:t>接続に対応している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NTP</a:t>
            </a:r>
            <a:r>
              <a:rPr b="0" lang="ja-JP" sz="2100" strike="noStrike" u="none">
                <a:solidFill>
                  <a:srgbClr val="000000"/>
                </a:solidFill>
                <a:uFillTx/>
                <a:latin typeface="Arial"/>
              </a:rPr>
              <a:t>にアクセスして時刻を同期可能</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ファイルのダウンロードなども出来るらしい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残念ながら日本の技適は通っていない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OCM-PLD 1st/2nd</a:t>
            </a:r>
            <a:r>
              <a:rPr b="0" lang="ja-JP" sz="2100" strike="noStrike" u="none">
                <a:solidFill>
                  <a:srgbClr val="000000"/>
                </a:solidFill>
                <a:uFillTx/>
                <a:latin typeface="Arial"/>
              </a:rPr>
              <a:t>両方とも対応している</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1chipMSX</a:t>
            </a:r>
            <a:r>
              <a:rPr b="0" lang="ja-JP" sz="1800" strike="noStrike" u="none">
                <a:solidFill>
                  <a:srgbClr val="000000"/>
                </a:solidFill>
                <a:uFillTx/>
                <a:latin typeface="Arial"/>
              </a:rPr>
              <a:t>の場合は</a:t>
            </a:r>
            <a:r>
              <a:rPr b="0" lang="en-US" sz="1800" strike="noStrike" u="none">
                <a:solidFill>
                  <a:srgbClr val="000000"/>
                </a:solidFill>
                <a:uFillTx/>
                <a:latin typeface="Arial"/>
              </a:rPr>
              <a:t>USB</a:t>
            </a:r>
            <a:r>
              <a:rPr b="0" lang="ja-JP" sz="1800" strike="noStrike" u="none">
                <a:solidFill>
                  <a:srgbClr val="000000"/>
                </a:solidFill>
                <a:uFillTx/>
                <a:latin typeface="Arial"/>
              </a:rPr>
              <a:t>端子に</a:t>
            </a:r>
            <a:r>
              <a:rPr b="0" lang="en-US" sz="1800" strike="noStrike" u="none">
                <a:solidFill>
                  <a:srgbClr val="000000"/>
                </a:solidFill>
                <a:uFillTx/>
                <a:latin typeface="Arial"/>
              </a:rPr>
              <a:t>ESP32</a:t>
            </a:r>
            <a:r>
              <a:rPr b="0" lang="ja-JP" sz="1800" strike="noStrike" u="none">
                <a:solidFill>
                  <a:srgbClr val="000000"/>
                </a:solidFill>
                <a:uFillTx/>
                <a:latin typeface="Arial"/>
              </a:rPr>
              <a:t>ドングルを取り付けることで対応</a:t>
            </a:r>
            <a:endParaRPr b="0" lang="en-US" sz="18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MSX0</a:t>
            </a:r>
            <a:r>
              <a:rPr b="0" lang="ja-JP" sz="2100" strike="noStrike" u="none">
                <a:solidFill>
                  <a:srgbClr val="000000"/>
                </a:solidFill>
                <a:uFillTx/>
                <a:latin typeface="Arial"/>
              </a:rPr>
              <a:t>の</a:t>
            </a:r>
            <a:r>
              <a:rPr b="0" lang="en-US" sz="2100" strike="noStrike" u="none">
                <a:solidFill>
                  <a:srgbClr val="000000"/>
                </a:solidFill>
                <a:uFillTx/>
                <a:latin typeface="Arial"/>
              </a:rPr>
              <a:t>Internet</a:t>
            </a:r>
            <a:r>
              <a:rPr b="0" lang="ja-JP" sz="2100" strike="noStrike" u="none">
                <a:solidFill>
                  <a:srgbClr val="000000"/>
                </a:solidFill>
                <a:uFillTx/>
                <a:latin typeface="Arial"/>
              </a:rPr>
              <a:t>対応とは異なる</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E74E8195-34E6-4AE2-AF29-6C334667E216}"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3200" strike="noStrike" u="none">
                <a:solidFill>
                  <a:srgbClr val="000000"/>
                </a:solidFill>
                <a:uFillTx/>
                <a:latin typeface="Arial"/>
              </a:rPr>
              <a:t>MSX</a:t>
            </a:r>
            <a:r>
              <a:rPr b="0" lang="ja-JP" sz="3200" strike="noStrike" u="none">
                <a:solidFill>
                  <a:srgbClr val="000000"/>
                </a:solidFill>
                <a:uFillTx/>
                <a:latin typeface="Arial"/>
              </a:rPr>
              <a:t>を作る</a:t>
            </a:r>
            <a:endParaRPr b="0" lang="en-US" sz="3200" strike="noStrike" u="none">
              <a:solidFill>
                <a:srgbClr val="000000"/>
              </a:solidFill>
              <a:uFillTx/>
              <a:latin typeface="Arial"/>
            </a:endParaRPr>
          </a:p>
        </p:txBody>
      </p:sp>
      <p:sp>
        <p:nvSpPr>
          <p:cNvPr id="3" name="PlaceHolder 2"/>
          <p:cNvSpPr>
            <a:spLocks noGrp="1"/>
          </p:cNvSpPr>
          <p:nvPr>
            <p:ph type="sldNum" idx="3"/>
          </p:nvPr>
        </p:nvSpPr>
        <p:spPr/>
        <p:txBody>
          <a:bodyPr/>
          <a:p>
            <a:fld id="{445888A1-2AF2-45AA-A9E8-6553A95D732A}"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安価な</a:t>
            </a:r>
            <a:r>
              <a:rPr b="0" lang="en-US" sz="3300" strike="noStrike" u="none">
                <a:solidFill>
                  <a:srgbClr val="000000"/>
                </a:solidFill>
                <a:uFillTx/>
                <a:latin typeface="Arial"/>
              </a:rPr>
              <a:t>FPGA</a:t>
            </a:r>
            <a:r>
              <a:rPr b="0" lang="ja-JP" sz="3300" strike="noStrike" u="none">
                <a:solidFill>
                  <a:srgbClr val="000000"/>
                </a:solidFill>
                <a:uFillTx/>
                <a:latin typeface="Arial"/>
              </a:rPr>
              <a:t>の登場</a:t>
            </a:r>
            <a:endParaRPr b="0" lang="en-US" sz="3300" strike="noStrike" u="none">
              <a:solidFill>
                <a:srgbClr val="000000"/>
              </a:solidFill>
              <a:uFillTx/>
              <a:latin typeface="Arial"/>
            </a:endParaRPr>
          </a:p>
        </p:txBody>
      </p:sp>
      <p:sp>
        <p:nvSpPr>
          <p:cNvPr id="170"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SiPeed TangNano9K/TangNano20K</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SiPeed TangPrimer20K/TangMega60K</a:t>
            </a:r>
            <a:endParaRPr b="0" lang="en-US" sz="2400" strike="noStrike" u="none">
              <a:solidFill>
                <a:srgbClr val="000000"/>
              </a:solidFill>
              <a:uFillTx/>
              <a:latin typeface="Arial"/>
            </a:endParaRPr>
          </a:p>
        </p:txBody>
      </p:sp>
      <p:pic>
        <p:nvPicPr>
          <p:cNvPr id="171" name="" descr=""/>
          <p:cNvPicPr/>
          <p:nvPr/>
        </p:nvPicPr>
        <p:blipFill>
          <a:blip r:embed="rId1"/>
          <a:stretch/>
        </p:blipFill>
        <p:spPr>
          <a:xfrm>
            <a:off x="5760000" y="2340000"/>
            <a:ext cx="4095360" cy="3129120"/>
          </a:xfrm>
          <a:prstGeom prst="rect">
            <a:avLst/>
          </a:prstGeom>
          <a:noFill/>
          <a:ln w="18000">
            <a:noFill/>
          </a:ln>
        </p:spPr>
      </p:pic>
      <p:pic>
        <p:nvPicPr>
          <p:cNvPr id="172" name="" descr=""/>
          <p:cNvPicPr/>
          <p:nvPr/>
        </p:nvPicPr>
        <p:blipFill>
          <a:blip r:embed="rId2"/>
          <a:stretch/>
        </p:blipFill>
        <p:spPr>
          <a:xfrm>
            <a:off x="180000" y="2168640"/>
            <a:ext cx="3240000" cy="2511360"/>
          </a:xfrm>
          <a:prstGeom prst="rect">
            <a:avLst/>
          </a:prstGeom>
          <a:noFill/>
          <a:ln w="18000">
            <a:noFill/>
          </a:ln>
        </p:spPr>
      </p:pic>
      <p:pic>
        <p:nvPicPr>
          <p:cNvPr id="173" name="" descr=""/>
          <p:cNvPicPr/>
          <p:nvPr/>
        </p:nvPicPr>
        <p:blipFill>
          <a:blip r:embed="rId3"/>
          <a:stretch/>
        </p:blipFill>
        <p:spPr>
          <a:xfrm>
            <a:off x="2781360" y="3678840"/>
            <a:ext cx="2798640" cy="1721160"/>
          </a:xfrm>
          <a:prstGeom prst="rect">
            <a:avLst/>
          </a:prstGeom>
          <a:noFill/>
          <a:ln w="18000">
            <a:noFill/>
          </a:ln>
        </p:spPr>
      </p:pic>
      <p:sp>
        <p:nvSpPr>
          <p:cNvPr id="4" name="PlaceHolder 3"/>
          <p:cNvSpPr>
            <a:spLocks noGrp="1"/>
          </p:cNvSpPr>
          <p:nvPr>
            <p:ph type="sldNum" idx="3"/>
          </p:nvPr>
        </p:nvSpPr>
        <p:spPr/>
        <p:txBody>
          <a:bodyPr/>
          <a:p>
            <a:fld id="{B5B35857-80CA-4264-9104-423178D7BC3C}"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r>
              <a:rPr b="0" lang="ja-JP" sz="3300" strike="noStrike" u="none">
                <a:solidFill>
                  <a:srgbClr val="000000"/>
                </a:solidFill>
                <a:uFillTx/>
                <a:latin typeface="Arial"/>
              </a:rPr>
              <a:t>は参考に留めるのみ</a:t>
            </a:r>
            <a:endParaRPr b="0" lang="en-US" sz="3300" strike="noStrike" u="none">
              <a:solidFill>
                <a:srgbClr val="000000"/>
              </a:solidFill>
              <a:uFillTx/>
              <a:latin typeface="Arial"/>
            </a:endParaRPr>
          </a:p>
        </p:txBody>
      </p:sp>
      <p:sp>
        <p:nvSpPr>
          <p:cNvPr id="175"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CPU/VDP</a:t>
            </a:r>
            <a:r>
              <a:rPr b="0" lang="ja-JP" sz="2400" strike="noStrike" u="none">
                <a:solidFill>
                  <a:srgbClr val="000000"/>
                </a:solidFill>
                <a:uFillTx/>
                <a:latin typeface="Arial"/>
              </a:rPr>
              <a:t>は作ると大変なので</a:t>
            </a:r>
            <a:r>
              <a:rPr b="0" lang="en-US" sz="2400" strike="noStrike" u="none">
                <a:solidFill>
                  <a:srgbClr val="000000"/>
                </a:solidFill>
                <a:uFillTx/>
                <a:latin typeface="Arial"/>
              </a:rPr>
              <a:t>OCM-PLD</a:t>
            </a:r>
            <a:r>
              <a:rPr b="0" lang="ja-JP" sz="2400" strike="noStrike" u="none">
                <a:solidFill>
                  <a:srgbClr val="000000"/>
                </a:solidFill>
                <a:uFillTx/>
                <a:latin typeface="Arial"/>
              </a:rPr>
              <a:t>をベースにする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ただし </a:t>
            </a:r>
            <a:r>
              <a:rPr b="0" lang="en-US" sz="2100" strike="noStrike" u="none">
                <a:solidFill>
                  <a:srgbClr val="000000"/>
                </a:solidFill>
                <a:uFillTx/>
                <a:latin typeface="Arial"/>
              </a:rPr>
              <a:t>VHDL </a:t>
            </a:r>
            <a:r>
              <a:rPr b="0" lang="ja-JP" sz="2100" strike="noStrike" u="none">
                <a:solidFill>
                  <a:srgbClr val="000000"/>
                </a:solidFill>
                <a:uFillTx/>
                <a:latin typeface="Arial"/>
              </a:rPr>
              <a:t>なので、</a:t>
            </a:r>
            <a:r>
              <a:rPr b="0" lang="en-US" sz="2100" strike="noStrike" u="none">
                <a:solidFill>
                  <a:srgbClr val="000000"/>
                </a:solidFill>
                <a:uFillTx/>
                <a:latin typeface="Arial"/>
              </a:rPr>
              <a:t>Verilog </a:t>
            </a:r>
            <a:r>
              <a:rPr b="0" lang="ja-JP" sz="2100" strike="noStrike" u="none">
                <a:solidFill>
                  <a:srgbClr val="000000"/>
                </a:solidFill>
                <a:uFillTx/>
                <a:latin typeface="Arial"/>
              </a:rPr>
              <a:t>に書き直す。</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初めて</a:t>
            </a:r>
            <a:r>
              <a:rPr b="0" lang="en-US" sz="2100" strike="noStrike" u="none">
                <a:solidFill>
                  <a:srgbClr val="000000"/>
                </a:solidFill>
                <a:uFillTx/>
                <a:latin typeface="Arial"/>
              </a:rPr>
              <a:t>HDL</a:t>
            </a:r>
            <a:r>
              <a:rPr b="0" lang="ja-JP" sz="2100" strike="noStrike" u="none">
                <a:solidFill>
                  <a:srgbClr val="000000"/>
                </a:solidFill>
                <a:uFillTx/>
                <a:latin typeface="Arial"/>
              </a:rPr>
              <a:t>に触れる人に</a:t>
            </a:r>
            <a:r>
              <a:rPr b="0" lang="en-US" sz="2100" strike="noStrike" u="none">
                <a:solidFill>
                  <a:srgbClr val="000000"/>
                </a:solidFill>
                <a:uFillTx/>
                <a:latin typeface="Arial"/>
              </a:rPr>
              <a:t>2</a:t>
            </a:r>
            <a:r>
              <a:rPr b="0" lang="ja-JP" sz="2100" strike="noStrike" u="none">
                <a:solidFill>
                  <a:srgbClr val="000000"/>
                </a:solidFill>
                <a:uFillTx/>
                <a:latin typeface="Arial"/>
              </a:rPr>
              <a:t>つの言語を強要したくない。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分かりやすい構造に書き直したい。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優れた</a:t>
            </a:r>
            <a:r>
              <a:rPr b="0" lang="en-US" sz="2400" strike="noStrike" u="none">
                <a:solidFill>
                  <a:srgbClr val="000000"/>
                </a:solidFill>
                <a:uFillTx/>
                <a:latin typeface="Arial"/>
              </a:rPr>
              <a:t>IP</a:t>
            </a:r>
            <a:r>
              <a:rPr b="0" lang="ja-JP" sz="2400" strike="noStrike" u="none">
                <a:solidFill>
                  <a:srgbClr val="000000"/>
                </a:solidFill>
                <a:uFillTx/>
                <a:latin typeface="Arial"/>
              </a:rPr>
              <a:t>の存在</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SCC</a:t>
            </a:r>
            <a:r>
              <a:rPr b="0" lang="ja-JP" sz="2100" strike="noStrike" u="none">
                <a:solidFill>
                  <a:srgbClr val="000000"/>
                </a:solidFill>
                <a:uFillTx/>
                <a:latin typeface="Arial"/>
              </a:rPr>
              <a:t>や</a:t>
            </a:r>
            <a:r>
              <a:rPr b="0" lang="en-US" sz="2100" strike="noStrike" u="none">
                <a:solidFill>
                  <a:srgbClr val="000000"/>
                </a:solidFill>
                <a:uFillTx/>
                <a:latin typeface="Arial"/>
              </a:rPr>
              <a:t>OPLL</a:t>
            </a:r>
            <a:r>
              <a:rPr b="0" lang="ja-JP" sz="2100" strike="noStrike" u="none">
                <a:solidFill>
                  <a:srgbClr val="000000"/>
                </a:solidFill>
                <a:uFillTx/>
                <a:latin typeface="Arial"/>
              </a:rPr>
              <a:t>等は</a:t>
            </a:r>
            <a:r>
              <a:rPr b="0" lang="en-US" sz="2100" strike="noStrike" u="none">
                <a:solidFill>
                  <a:srgbClr val="000000"/>
                </a:solidFill>
                <a:uFillTx/>
                <a:latin typeface="Arial"/>
              </a:rPr>
              <a:t>IC</a:t>
            </a:r>
            <a:r>
              <a:rPr b="0" lang="ja-JP" sz="2100" strike="noStrike" u="none">
                <a:solidFill>
                  <a:srgbClr val="000000"/>
                </a:solidFill>
                <a:uFillTx/>
                <a:latin typeface="Arial"/>
              </a:rPr>
              <a:t>を解析して</a:t>
            </a:r>
            <a:r>
              <a:rPr b="0" lang="en-US" sz="2100" strike="noStrike" u="none">
                <a:solidFill>
                  <a:srgbClr val="000000"/>
                </a:solidFill>
                <a:uFillTx/>
                <a:latin typeface="Arial"/>
              </a:rPr>
              <a:t>Verilog</a:t>
            </a:r>
            <a:r>
              <a:rPr b="0" lang="ja-JP" sz="2100" strike="noStrike" u="none">
                <a:solidFill>
                  <a:srgbClr val="000000"/>
                </a:solidFill>
                <a:uFillTx/>
                <a:latin typeface="Arial"/>
              </a:rPr>
              <a:t>化している方がいますので、その成果物を使わせていただくのが効率的。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PPI</a:t>
            </a:r>
            <a:r>
              <a:rPr b="0" lang="ja-JP" sz="2400" strike="noStrike" u="none">
                <a:solidFill>
                  <a:srgbClr val="000000"/>
                </a:solidFill>
                <a:uFillTx/>
                <a:latin typeface="Arial"/>
              </a:rPr>
              <a:t>等の小さな回路は新規設計</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部品単位にセパレートして、個別の解説資料も作成する。</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B7D4BAF9-D81A-4F90-B779-5C073A1B8FFD}"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CPU</a:t>
            </a:r>
            <a:endParaRPr b="0" lang="en-US" sz="3300" strike="noStrike" u="none">
              <a:solidFill>
                <a:srgbClr val="000000"/>
              </a:solidFill>
              <a:uFillTx/>
              <a:latin typeface="Arial"/>
            </a:endParaRPr>
          </a:p>
        </p:txBody>
      </p:sp>
      <p:sp>
        <p:nvSpPr>
          <p:cNvPr id="177"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925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Z80</a:t>
            </a:r>
            <a:r>
              <a:rPr b="0" lang="ja-JP" sz="2400" strike="noStrike" u="none">
                <a:solidFill>
                  <a:srgbClr val="000000"/>
                </a:solidFill>
                <a:uFillTx/>
                <a:latin typeface="Arial"/>
              </a:rPr>
              <a:t>互換の高速動作</a:t>
            </a:r>
            <a:r>
              <a:rPr b="0" lang="en-US" sz="2400" strike="noStrike" u="none">
                <a:solidFill>
                  <a:srgbClr val="000000"/>
                </a:solidFill>
                <a:uFillTx/>
                <a:latin typeface="Arial"/>
              </a:rPr>
              <a:t>CPU</a:t>
            </a:r>
            <a:r>
              <a:rPr b="0" lang="ja-JP" sz="2400" strike="noStrike" u="none">
                <a:solidFill>
                  <a:srgbClr val="000000"/>
                </a:solidFill>
                <a:uFillTx/>
                <a:latin typeface="Arial"/>
              </a:rPr>
              <a:t>を新規設計</a:t>
            </a:r>
            <a:r>
              <a:rPr b="0" lang="en-US" sz="2400" strike="noStrike" u="none">
                <a:solidFill>
                  <a:srgbClr val="000000"/>
                </a:solidFill>
                <a:uFillTx/>
                <a:latin typeface="Arial"/>
              </a:rPr>
              <a:t>(R80)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Z80-3.579545MHz</a:t>
            </a:r>
            <a:r>
              <a:rPr b="0" lang="ja-JP" sz="2100" strike="noStrike" u="none">
                <a:solidFill>
                  <a:srgbClr val="000000"/>
                </a:solidFill>
                <a:uFillTx/>
                <a:latin typeface="Arial"/>
              </a:rPr>
              <a:t>互換速度モード</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高速動作モード</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R80</a:t>
            </a:r>
            <a:r>
              <a:rPr b="0" lang="ja-JP" sz="2400" strike="noStrike" u="none">
                <a:solidFill>
                  <a:srgbClr val="000000"/>
                </a:solidFill>
                <a:uFillTx/>
                <a:latin typeface="Arial"/>
              </a:rPr>
              <a:t>をベースに</a:t>
            </a:r>
            <a:r>
              <a:rPr b="0" lang="en-US" sz="2400" strike="noStrike" u="none">
                <a:solidFill>
                  <a:srgbClr val="000000"/>
                </a:solidFill>
                <a:uFillTx/>
                <a:latin typeface="Arial"/>
              </a:rPr>
              <a:t>R800</a:t>
            </a:r>
            <a:r>
              <a:rPr b="0" lang="ja-JP" sz="2400" strike="noStrike" u="none">
                <a:solidFill>
                  <a:srgbClr val="000000"/>
                </a:solidFill>
                <a:uFillTx/>
                <a:latin typeface="Arial"/>
              </a:rPr>
              <a:t>互換コア設計</a:t>
            </a:r>
            <a:r>
              <a:rPr b="0" lang="en-US" sz="2400" strike="noStrike" u="none">
                <a:solidFill>
                  <a:srgbClr val="000000"/>
                </a:solidFill>
                <a:uFillTx/>
                <a:latin typeface="Arial"/>
              </a:rPr>
              <a:t>(R900)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Spacemoai</a:t>
            </a:r>
            <a:r>
              <a:rPr b="0" lang="ja-JP" sz="2100" strike="noStrike" u="none">
                <a:solidFill>
                  <a:srgbClr val="000000"/>
                </a:solidFill>
                <a:uFillTx/>
                <a:latin typeface="Arial"/>
              </a:rPr>
              <a:t>氏の</a:t>
            </a:r>
            <a:r>
              <a:rPr b="0" lang="en-US" sz="2100" strike="noStrike" u="none">
                <a:solidFill>
                  <a:srgbClr val="000000"/>
                </a:solidFill>
                <a:uFillTx/>
                <a:latin typeface="Arial"/>
              </a:rPr>
              <a:t>Mo80</a:t>
            </a:r>
            <a:r>
              <a:rPr b="0" lang="ja-JP" sz="2100" strike="noStrike" u="none">
                <a:solidFill>
                  <a:srgbClr val="000000"/>
                </a:solidFill>
                <a:uFillTx/>
                <a:latin typeface="Arial"/>
              </a:rPr>
              <a:t>命令セット</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R800</a:t>
            </a:r>
            <a:r>
              <a:rPr b="0" lang="ja-JP" sz="2100" strike="noStrike" u="none">
                <a:solidFill>
                  <a:srgbClr val="000000"/>
                </a:solidFill>
                <a:uFillTx/>
                <a:latin typeface="Arial"/>
              </a:rPr>
              <a:t>互換かつ、多数の新設命令搭載</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32bit</a:t>
            </a:r>
            <a:r>
              <a:rPr b="0" lang="ja-JP" sz="2400" strike="noStrike" u="none">
                <a:solidFill>
                  <a:srgbClr val="000000"/>
                </a:solidFill>
                <a:uFillTx/>
                <a:latin typeface="Arial"/>
              </a:rPr>
              <a:t>版 </a:t>
            </a:r>
            <a:r>
              <a:rPr b="0" lang="en-US" sz="2400" strike="noStrike" u="none">
                <a:solidFill>
                  <a:srgbClr val="000000"/>
                </a:solidFill>
                <a:uFillTx/>
                <a:latin typeface="Arial"/>
              </a:rPr>
              <a:t>R1800, 64bit</a:t>
            </a:r>
            <a:r>
              <a:rPr b="0" lang="ja-JP" sz="2400" strike="noStrike" u="none">
                <a:solidFill>
                  <a:srgbClr val="000000"/>
                </a:solidFill>
                <a:uFillTx/>
                <a:latin typeface="Arial"/>
              </a:rPr>
              <a:t>版 </a:t>
            </a:r>
            <a:r>
              <a:rPr b="0" lang="en-US" sz="2400" strike="noStrike" u="none">
                <a:solidFill>
                  <a:srgbClr val="000000"/>
                </a:solidFill>
                <a:uFillTx/>
                <a:latin typeface="Arial"/>
              </a:rPr>
              <a:t>R3600</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R80→R900→R1800→R3600 </a:t>
            </a:r>
            <a:r>
              <a:rPr b="0" lang="ja-JP" sz="2400" strike="noStrike" u="none">
                <a:solidFill>
                  <a:srgbClr val="000000"/>
                </a:solidFill>
                <a:uFillTx/>
                <a:latin typeface="Arial"/>
              </a:rPr>
              <a:t>の順に設計する</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A6210E79-D56A-49CF-B4EA-AC55FD6AE205}"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VDP</a:t>
            </a:r>
            <a:endParaRPr b="0" lang="en-US" sz="3300" strike="noStrike" u="none">
              <a:solidFill>
                <a:srgbClr val="000000"/>
              </a:solidFill>
              <a:uFillTx/>
              <a:latin typeface="Arial"/>
            </a:endParaRPr>
          </a:p>
        </p:txBody>
      </p:sp>
      <p:sp>
        <p:nvSpPr>
          <p:cNvPr id="179" name="PlaceHolder 2"/>
          <p:cNvSpPr>
            <a:spLocks noGrp="1"/>
          </p:cNvSpPr>
          <p:nvPr>
            <p:ph/>
          </p:nvPr>
        </p:nvSpPr>
        <p:spPr>
          <a:xfrm>
            <a:off x="360000" y="1326600"/>
            <a:ext cx="936000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a:t>
            </a:r>
            <a:r>
              <a:rPr b="0" lang="ja-JP" sz="2400" strike="noStrike" u="none">
                <a:solidFill>
                  <a:srgbClr val="000000"/>
                </a:solidFill>
                <a:uFillTx/>
                <a:latin typeface="Arial"/>
              </a:rPr>
              <a:t>の</a:t>
            </a:r>
            <a:r>
              <a:rPr b="0" lang="en-US" sz="2400" strike="noStrike" u="none">
                <a:solidFill>
                  <a:srgbClr val="000000"/>
                </a:solidFill>
                <a:uFillTx/>
                <a:latin typeface="Arial"/>
              </a:rPr>
              <a:t>V9958</a:t>
            </a:r>
            <a:r>
              <a:rPr b="0" lang="ja-JP" sz="2400" strike="noStrike" u="none">
                <a:solidFill>
                  <a:srgbClr val="000000"/>
                </a:solidFill>
                <a:uFillTx/>
                <a:latin typeface="Arial"/>
              </a:rPr>
              <a:t>コアをベースに </a:t>
            </a:r>
            <a:r>
              <a:rPr b="0" lang="en-US" sz="2400" strike="noStrike" u="none">
                <a:solidFill>
                  <a:srgbClr val="000000"/>
                </a:solidFill>
                <a:uFillTx/>
                <a:latin typeface="Arial"/>
              </a:rPr>
              <a:t>Verilog</a:t>
            </a:r>
            <a:r>
              <a:rPr b="0" lang="ja-JP" sz="2400" strike="noStrike" u="none">
                <a:solidFill>
                  <a:srgbClr val="000000"/>
                </a:solidFill>
                <a:uFillTx/>
                <a:latin typeface="Arial"/>
              </a:rPr>
              <a:t>化</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機能を削った</a:t>
            </a:r>
            <a:r>
              <a:rPr b="0" lang="en-US" sz="2400" strike="noStrike" u="none">
                <a:solidFill>
                  <a:srgbClr val="000000"/>
                </a:solidFill>
                <a:uFillTx/>
                <a:latin typeface="Arial"/>
              </a:rPr>
              <a:t>TMS9918</a:t>
            </a:r>
            <a:r>
              <a:rPr b="0" lang="ja-JP" sz="2400" strike="noStrike" u="none">
                <a:solidFill>
                  <a:srgbClr val="000000"/>
                </a:solidFill>
                <a:uFillTx/>
                <a:latin typeface="Arial"/>
              </a:rPr>
              <a:t>互換の</a:t>
            </a:r>
            <a:r>
              <a:rPr b="0" lang="en-US" sz="2400" strike="noStrike" u="none">
                <a:solidFill>
                  <a:srgbClr val="000000"/>
                </a:solidFill>
                <a:uFillTx/>
                <a:latin typeface="Arial"/>
              </a:rPr>
              <a:t>V9918</a:t>
            </a:r>
            <a:r>
              <a:rPr b="0" lang="ja-JP" sz="2400" strike="noStrike" u="none">
                <a:solidFill>
                  <a:srgbClr val="000000"/>
                </a:solidFill>
                <a:uFillTx/>
                <a:latin typeface="Arial"/>
              </a:rPr>
              <a:t>コア</a:t>
            </a:r>
            <a:r>
              <a:rPr b="0" lang="en-US" sz="2400" strike="noStrike" u="none">
                <a:solidFill>
                  <a:srgbClr val="000000"/>
                </a:solidFill>
                <a:uFillTx/>
                <a:latin typeface="Arial"/>
              </a:rPr>
              <a:t>(</a:t>
            </a:r>
            <a:r>
              <a:rPr b="0" lang="ja-JP" sz="2400" strike="noStrike" u="none">
                <a:solidFill>
                  <a:srgbClr val="000000"/>
                </a:solidFill>
                <a:uFillTx/>
                <a:latin typeface="Arial"/>
              </a:rPr>
              <a:t>実装完了</a:t>
            </a:r>
            <a:r>
              <a:rPr b="0" lang="en-US" sz="2400" strike="noStrike" u="none">
                <a:solidFill>
                  <a:srgbClr val="000000"/>
                </a:solidFill>
                <a:uFillTx/>
                <a:latin typeface="Arial"/>
              </a:rPr>
              <a:t>)</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1400" strike="noStrike" u="none">
                <a:solidFill>
                  <a:srgbClr val="000000"/>
                </a:solidFill>
                <a:uFillTx/>
                <a:latin typeface="Arial"/>
              </a:rPr>
              <a:t>GOWIN EDA </a:t>
            </a:r>
            <a:r>
              <a:rPr b="0" lang="ja-JP" sz="1400" strike="noStrike" u="none">
                <a:solidFill>
                  <a:srgbClr val="000000"/>
                </a:solidFill>
                <a:uFillTx/>
                <a:latin typeface="Arial"/>
              </a:rPr>
              <a:t>がクラッシュする問題に当たってしまったため仕方なく</a:t>
            </a:r>
            <a:endParaRPr b="0" lang="en-US" sz="1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ja-JP" sz="2400" strike="noStrike" u="none">
                <a:solidFill>
                  <a:srgbClr val="000000"/>
                </a:solidFill>
                <a:uFillTx/>
                <a:latin typeface="Arial"/>
              </a:rPr>
              <a:t>にいくつかの追加機能を搭載した </a:t>
            </a:r>
            <a:r>
              <a:rPr b="0" lang="en-US" sz="2400" strike="noStrike" u="none">
                <a:solidFill>
                  <a:srgbClr val="000000"/>
                </a:solidFill>
                <a:uFillTx/>
                <a:latin typeface="Arial"/>
              </a:rPr>
              <a:t>V9958+(</a:t>
            </a:r>
            <a:r>
              <a:rPr b="0" lang="ja-JP" sz="2400" strike="noStrike" u="none">
                <a:solidFill>
                  <a:srgbClr val="000000"/>
                </a:solidFill>
                <a:uFillTx/>
                <a:latin typeface="Arial"/>
              </a:rPr>
              <a:t>後述</a:t>
            </a:r>
            <a:r>
              <a:rPr b="0" lang="en-US" sz="2400" strike="noStrike" u="none">
                <a:solidFill>
                  <a:srgbClr val="000000"/>
                </a:solidFill>
                <a:uFillTx/>
                <a:latin typeface="Arial"/>
              </a:rPr>
              <a:t>)</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C420164D-D3F1-4687-869F-EE25B3CAE457}"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title"/>
          </p:nvPr>
        </p:nvSpPr>
        <p:spPr>
          <a:xfrm>
            <a:off x="360000" y="216000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様々な課題</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813A4350-CB07-45A3-A6B8-A29857FE4755}"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DRAM</a:t>
            </a:r>
            <a:r>
              <a:rPr b="0" lang="ja-JP" sz="3300" strike="noStrike" u="none">
                <a:solidFill>
                  <a:srgbClr val="000000"/>
                </a:solidFill>
                <a:uFillTx/>
                <a:latin typeface="Arial"/>
              </a:rPr>
              <a:t>帯域問題</a:t>
            </a:r>
            <a:endParaRPr b="0" lang="en-US" sz="3300" strike="noStrike" u="none">
              <a:solidFill>
                <a:srgbClr val="000000"/>
              </a:solidFill>
              <a:uFillTx/>
              <a:latin typeface="Arial"/>
            </a:endParaRPr>
          </a:p>
        </p:txBody>
      </p:sp>
      <p:sp>
        <p:nvSpPr>
          <p:cNvPr id="18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100MHz </a:t>
            </a:r>
            <a:r>
              <a:rPr b="0" lang="ja-JP" sz="2400" strike="noStrike" u="none">
                <a:solidFill>
                  <a:srgbClr val="000000"/>
                </a:solidFill>
                <a:uFillTx/>
                <a:latin typeface="Arial"/>
              </a:rPr>
              <a:t>動作の</a:t>
            </a:r>
            <a:r>
              <a:rPr b="0" lang="en-US" sz="2400" strike="noStrike" u="none">
                <a:solidFill>
                  <a:srgbClr val="000000"/>
                </a:solidFill>
                <a:uFillTx/>
                <a:latin typeface="Arial"/>
              </a:rPr>
              <a:t>32bit</a:t>
            </a:r>
            <a:r>
              <a:rPr b="0" lang="ja-JP" sz="2400" strike="noStrike" u="none">
                <a:solidFill>
                  <a:srgbClr val="000000"/>
                </a:solidFill>
                <a:uFillTx/>
                <a:latin typeface="Arial"/>
              </a:rPr>
              <a:t>幅</a:t>
            </a:r>
            <a:r>
              <a:rPr b="0" lang="en-US" sz="2400" strike="noStrike" u="none">
                <a:solidFill>
                  <a:srgbClr val="000000"/>
                </a:solidFill>
                <a:uFillTx/>
                <a:latin typeface="Arial"/>
              </a:rPr>
              <a:t>DRAM</a:t>
            </a:r>
            <a:r>
              <a:rPr b="0" lang="ja-JP" sz="2400" strike="noStrike" u="none">
                <a:solidFill>
                  <a:srgbClr val="000000"/>
                </a:solidFill>
                <a:uFillTx/>
                <a:latin typeface="Arial"/>
              </a:rPr>
              <a:t>は、全く無駄なく動作しても</a:t>
            </a:r>
            <a:r>
              <a:rPr b="0" lang="en-US" sz="2400" strike="noStrike" u="none">
                <a:solidFill>
                  <a:srgbClr val="000000"/>
                </a:solidFill>
                <a:uFillTx/>
                <a:latin typeface="Arial"/>
              </a:rPr>
              <a:t>3200Mbit/sec </a:t>
            </a:r>
            <a:r>
              <a:rPr b="0" lang="ja-JP" sz="2400" strike="noStrike" u="none">
                <a:solidFill>
                  <a:srgbClr val="000000"/>
                </a:solidFill>
                <a:uFillTx/>
                <a:latin typeface="Arial"/>
              </a:rPr>
              <a:t>の転送速度しか出ない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実際はアクセス用のコマンド発行時間などもあり</a:t>
            </a:r>
            <a:r>
              <a:rPr b="0" lang="en-US" sz="2400" strike="noStrike" u="none">
                <a:solidFill>
                  <a:srgbClr val="000000"/>
                </a:solidFill>
                <a:uFillTx/>
                <a:latin typeface="Arial"/>
              </a:rPr>
              <a:t>60</a:t>
            </a:r>
            <a:r>
              <a:rPr b="0" lang="ja-JP" sz="2400" strike="noStrike" u="none">
                <a:solidFill>
                  <a:srgbClr val="000000"/>
                </a:solidFill>
                <a:uFillTx/>
                <a:latin typeface="Arial"/>
              </a:rPr>
              <a:t>～</a:t>
            </a:r>
            <a:r>
              <a:rPr b="0" lang="en-US" sz="2400" strike="noStrike" u="none">
                <a:solidFill>
                  <a:srgbClr val="000000"/>
                </a:solidFill>
                <a:uFillTx/>
                <a:latin typeface="Arial"/>
              </a:rPr>
              <a:t>70%</a:t>
            </a:r>
            <a:r>
              <a:rPr b="0" lang="ja-JP" sz="2400" strike="noStrike" u="none">
                <a:solidFill>
                  <a:srgbClr val="000000"/>
                </a:solidFill>
                <a:uFillTx/>
                <a:latin typeface="Arial"/>
              </a:rPr>
              <a:t>の効率で動作するとすれば</a:t>
            </a:r>
            <a:r>
              <a:rPr b="0" lang="en-US" sz="2400" strike="noStrike" u="none">
                <a:solidFill>
                  <a:srgbClr val="000000"/>
                </a:solidFill>
                <a:uFillTx/>
                <a:latin typeface="Arial"/>
              </a:rPr>
              <a:t>1920Mbit/sec = 240MB/sec </a:t>
            </a:r>
            <a:r>
              <a:rPr b="0" lang="ja-JP" sz="2400" strike="noStrike" u="none">
                <a:solidFill>
                  <a:srgbClr val="000000"/>
                </a:solidFill>
                <a:uFillTx/>
                <a:latin typeface="Arial"/>
              </a:rPr>
              <a:t>程度</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240MB/sec </a:t>
            </a:r>
            <a:r>
              <a:rPr b="0" lang="ja-JP" sz="2400" strike="noStrike" u="none">
                <a:solidFill>
                  <a:srgbClr val="000000"/>
                </a:solidFill>
                <a:uFillTx/>
                <a:latin typeface="Arial"/>
              </a:rPr>
              <a:t>の</a:t>
            </a:r>
            <a:r>
              <a:rPr b="0" lang="en-US" sz="2400" strike="noStrike" u="none">
                <a:solidFill>
                  <a:srgbClr val="000000"/>
                </a:solidFill>
                <a:uFillTx/>
                <a:latin typeface="Arial"/>
              </a:rPr>
              <a:t>DRAM</a:t>
            </a:r>
            <a:r>
              <a:rPr b="0" lang="ja-JP" sz="2400" strike="noStrike" u="none">
                <a:solidFill>
                  <a:srgbClr val="000000"/>
                </a:solidFill>
                <a:uFillTx/>
                <a:latin typeface="Arial"/>
              </a:rPr>
              <a:t>帯域を </a:t>
            </a:r>
            <a:r>
              <a:rPr b="0" lang="en-US" sz="2400" strike="noStrike" u="none">
                <a:solidFill>
                  <a:srgbClr val="000000"/>
                </a:solidFill>
                <a:uFillTx/>
                <a:latin typeface="Arial"/>
              </a:rPr>
              <a:t>CPU </a:t>
            </a:r>
            <a:r>
              <a:rPr b="0" lang="ja-JP" sz="2400" strike="noStrike" u="none">
                <a:solidFill>
                  <a:srgbClr val="000000"/>
                </a:solidFill>
                <a:uFillTx/>
                <a:latin typeface="Arial"/>
              </a:rPr>
              <a:t>と</a:t>
            </a:r>
            <a:r>
              <a:rPr b="0" lang="en-US" sz="2400" strike="noStrike" u="none">
                <a:solidFill>
                  <a:srgbClr val="000000"/>
                </a:solidFill>
                <a:uFillTx/>
                <a:latin typeface="Arial"/>
              </a:rPr>
              <a:t>VDP</a:t>
            </a:r>
            <a:r>
              <a:rPr b="0" lang="ja-JP" sz="2400" strike="noStrike" u="none">
                <a:solidFill>
                  <a:srgbClr val="000000"/>
                </a:solidFill>
                <a:uFillTx/>
                <a:latin typeface="Arial"/>
              </a:rPr>
              <a:t>で</a:t>
            </a:r>
            <a:r>
              <a:rPr b="0" lang="en-US" sz="2400" strike="noStrike" u="none">
                <a:solidFill>
                  <a:srgbClr val="000000"/>
                </a:solidFill>
                <a:uFillTx/>
                <a:latin typeface="Arial"/>
              </a:rPr>
              <a:t>1:1</a:t>
            </a:r>
            <a:r>
              <a:rPr b="0" lang="ja-JP" sz="2400" strike="noStrike" u="none">
                <a:solidFill>
                  <a:srgbClr val="000000"/>
                </a:solidFill>
                <a:uFillTx/>
                <a:latin typeface="Arial"/>
              </a:rPr>
              <a:t>で共有するとそれぞれ</a:t>
            </a:r>
            <a:r>
              <a:rPr b="0" lang="en-US" sz="2400" strike="noStrike" u="none">
                <a:solidFill>
                  <a:srgbClr val="000000"/>
                </a:solidFill>
                <a:uFillTx/>
                <a:latin typeface="Arial"/>
              </a:rPr>
              <a:t>120MB/sec</a:t>
            </a:r>
            <a:r>
              <a:rPr b="0" lang="ja-JP" sz="2400" strike="noStrike" u="none">
                <a:solidFill>
                  <a:srgbClr val="000000"/>
                </a:solidFill>
                <a:uFillTx/>
                <a:latin typeface="Arial"/>
              </a:rPr>
              <a:t>しか使えないことになる</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324D9FBD-62A3-4ACD-822D-93DA349933FA}"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物理的に複数の</a:t>
            </a:r>
            <a:r>
              <a:rPr b="0" lang="en-US" sz="3300" strike="noStrike" u="none">
                <a:solidFill>
                  <a:srgbClr val="000000"/>
                </a:solidFill>
                <a:uFillTx/>
                <a:latin typeface="Arial"/>
              </a:rPr>
              <a:t>DRAM</a:t>
            </a:r>
            <a:r>
              <a:rPr b="0" lang="ja-JP" sz="3300" strike="noStrike" u="none">
                <a:solidFill>
                  <a:srgbClr val="000000"/>
                </a:solidFill>
                <a:uFillTx/>
                <a:latin typeface="Arial"/>
              </a:rPr>
              <a:t>を搭載すると・・</a:t>
            </a:r>
            <a:endParaRPr b="0" lang="en-US" sz="3300" strike="noStrike" u="none">
              <a:solidFill>
                <a:srgbClr val="000000"/>
              </a:solidFill>
              <a:uFillTx/>
              <a:latin typeface="Arial"/>
            </a:endParaRPr>
          </a:p>
        </p:txBody>
      </p:sp>
      <p:sp>
        <p:nvSpPr>
          <p:cNvPr id="18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DRAM</a:t>
            </a:r>
            <a:r>
              <a:rPr b="0" lang="ja-JP" sz="2400" strike="noStrike" u="none">
                <a:solidFill>
                  <a:srgbClr val="000000"/>
                </a:solidFill>
                <a:uFillTx/>
                <a:latin typeface="Arial"/>
              </a:rPr>
              <a:t>にはアドレス信号・コマンド信号・データ信号とかなりの本数の信号線がある。ざっくり</a:t>
            </a:r>
            <a:r>
              <a:rPr b="0" lang="en-US" sz="2400" strike="noStrike" u="none">
                <a:solidFill>
                  <a:srgbClr val="000000"/>
                </a:solidFill>
                <a:uFillTx/>
                <a:latin typeface="Arial"/>
              </a:rPr>
              <a:t>50</a:t>
            </a:r>
            <a:r>
              <a:rPr b="0" lang="ja-JP" sz="2400" strike="noStrike" u="none">
                <a:solidFill>
                  <a:srgbClr val="000000"/>
                </a:solidFill>
                <a:uFillTx/>
                <a:latin typeface="Arial"/>
              </a:rPr>
              <a:t>本だとすると、独立して動作する</a:t>
            </a:r>
            <a:r>
              <a:rPr b="0" lang="en-US" sz="2400" strike="noStrike" u="none">
                <a:solidFill>
                  <a:srgbClr val="000000"/>
                </a:solidFill>
                <a:uFillTx/>
                <a:latin typeface="Arial"/>
              </a:rPr>
              <a:t>DRAM</a:t>
            </a:r>
            <a:r>
              <a:rPr b="0" lang="ja-JP" sz="2400" strike="noStrike" u="none">
                <a:solidFill>
                  <a:srgbClr val="000000"/>
                </a:solidFill>
                <a:uFillTx/>
                <a:latin typeface="Arial"/>
              </a:rPr>
              <a:t>を</a:t>
            </a:r>
            <a:r>
              <a:rPr b="0" lang="en-US" sz="2400" strike="noStrike" u="none">
                <a:solidFill>
                  <a:srgbClr val="000000"/>
                </a:solidFill>
                <a:uFillTx/>
                <a:latin typeface="Arial"/>
              </a:rPr>
              <a:t>2</a:t>
            </a:r>
            <a:r>
              <a:rPr b="0" lang="ja-JP" sz="2400" strike="noStrike" u="none">
                <a:solidFill>
                  <a:srgbClr val="000000"/>
                </a:solidFill>
                <a:uFillTx/>
                <a:latin typeface="Arial"/>
              </a:rPr>
              <a:t>つ繋げるだけで</a:t>
            </a:r>
            <a:r>
              <a:rPr b="0" lang="en-US" sz="2400" strike="noStrike" u="none">
                <a:solidFill>
                  <a:srgbClr val="000000"/>
                </a:solidFill>
                <a:uFillTx/>
                <a:latin typeface="Arial"/>
              </a:rPr>
              <a:t>100</a:t>
            </a:r>
            <a:r>
              <a:rPr b="0" lang="ja-JP" sz="2400" strike="noStrike" u="none">
                <a:solidFill>
                  <a:srgbClr val="000000"/>
                </a:solidFill>
                <a:uFillTx/>
                <a:latin typeface="Arial"/>
              </a:rPr>
              <a:t>本もの</a:t>
            </a:r>
            <a:r>
              <a:rPr b="0" lang="en-US" sz="2400" strike="noStrike" u="none">
                <a:solidFill>
                  <a:srgbClr val="000000"/>
                </a:solidFill>
                <a:uFillTx/>
                <a:latin typeface="Arial"/>
              </a:rPr>
              <a:t>FPGA I/O</a:t>
            </a:r>
            <a:r>
              <a:rPr b="0" lang="ja-JP" sz="2400" strike="noStrike" u="none">
                <a:solidFill>
                  <a:srgbClr val="000000"/>
                </a:solidFill>
                <a:uFillTx/>
                <a:latin typeface="Arial"/>
              </a:rPr>
              <a:t>ピンを消費してしまう。</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6125A2AE-0678-4E4F-9C17-D9E42B815DB9}"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クロックを上げてしまうと・・</a:t>
            </a:r>
            <a:endParaRPr b="0" lang="en-US" sz="3300" strike="noStrike" u="none">
              <a:solidFill>
                <a:srgbClr val="000000"/>
              </a:solidFill>
              <a:uFillTx/>
              <a:latin typeface="Arial"/>
            </a:endParaRPr>
          </a:p>
        </p:txBody>
      </p:sp>
      <p:sp>
        <p:nvSpPr>
          <p:cNvPr id="186"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高周波回路になって基板の設計が難しくなる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クロックを上げても </a:t>
            </a:r>
            <a:r>
              <a:rPr b="0" lang="en-US" sz="2400" strike="noStrike" u="none">
                <a:solidFill>
                  <a:srgbClr val="000000"/>
                </a:solidFill>
                <a:uFillTx/>
                <a:latin typeface="Arial"/>
              </a:rPr>
              <a:t>CAS LATENCY </a:t>
            </a:r>
            <a:r>
              <a:rPr b="0" lang="ja-JP" sz="2400" strike="noStrike" u="none">
                <a:solidFill>
                  <a:srgbClr val="000000"/>
                </a:solidFill>
                <a:uFillTx/>
                <a:latin typeface="Arial"/>
              </a:rPr>
              <a:t>の時間は短くならない</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E230219F-5700-44CC-88A8-6CDE48B0884B}"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物作りのための</a:t>
            </a:r>
            <a:r>
              <a:rPr b="0" lang="en-US" sz="3300" strike="noStrike" u="none">
                <a:solidFill>
                  <a:srgbClr val="000000"/>
                </a:solidFill>
                <a:uFillTx/>
                <a:latin typeface="Arial"/>
              </a:rPr>
              <a:t>MSX</a:t>
            </a:r>
            <a:endParaRPr b="0" lang="en-US" sz="3300" strike="noStrike" u="none">
              <a:solidFill>
                <a:srgbClr val="000000"/>
              </a:solidFill>
              <a:uFillTx/>
              <a:latin typeface="Arial"/>
            </a:endParaRPr>
          </a:p>
        </p:txBody>
      </p:sp>
      <p:sp>
        <p:nvSpPr>
          <p:cNvPr id="126"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70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MSX-BASIC</a:t>
            </a:r>
            <a:r>
              <a:rPr b="0" lang="ja-JP" sz="2400" strike="noStrike" u="none">
                <a:solidFill>
                  <a:srgbClr val="000000"/>
                </a:solidFill>
                <a:uFillTx/>
                <a:latin typeface="Arial"/>
              </a:rPr>
              <a:t>でプログラミング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機械語プログラミング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絵を描く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音楽を作る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ゲームを作る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本体のメンテナンスや改造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ジョイパッド制作</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カートリッジ制作</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自作ゲームを売ってみる</a:t>
            </a:r>
            <a:endParaRPr b="0" lang="en-US" sz="2400" strike="noStrike" u="none">
              <a:solidFill>
                <a:srgbClr val="000000"/>
              </a:solidFill>
              <a:uFillTx/>
              <a:latin typeface="Arial"/>
            </a:endParaRPr>
          </a:p>
        </p:txBody>
      </p:sp>
      <p:sp>
        <p:nvSpPr>
          <p:cNvPr id="127" name=""/>
          <p:cNvSpPr txBox="1"/>
          <p:nvPr/>
        </p:nvSpPr>
        <p:spPr>
          <a:xfrm>
            <a:off x="4500000" y="3240000"/>
            <a:ext cx="5075640" cy="1620000"/>
          </a:xfrm>
          <a:prstGeom prst="rect">
            <a:avLst/>
          </a:prstGeom>
          <a:noFill/>
          <a:ln w="18000">
            <a:noFill/>
          </a:ln>
        </p:spPr>
        <p:txBody>
          <a:bodyPr lIns="90000" rIns="90000" tIns="45000" bIns="45000" anchor="t">
            <a:noAutofit/>
          </a:bodyPr>
          <a:p>
            <a:r>
              <a:rPr b="0" lang="ja-JP" sz="2200" strike="noStrike" u="none">
                <a:solidFill>
                  <a:srgbClr val="000000"/>
                </a:solidFill>
                <a:uFillTx/>
                <a:latin typeface="Arial"/>
              </a:rPr>
              <a:t>もちろんゲームでも遊びましたが、</a:t>
            </a:r>
            <a:endParaRPr b="0" lang="en-US" sz="2200" strike="noStrike" u="none">
              <a:solidFill>
                <a:srgbClr val="000000"/>
              </a:solidFill>
              <a:uFillTx/>
              <a:latin typeface="Arial"/>
            </a:endParaRPr>
          </a:p>
          <a:p>
            <a:r>
              <a:rPr b="0" lang="ja-JP" sz="2200" strike="noStrike" u="none">
                <a:solidFill>
                  <a:srgbClr val="000000"/>
                </a:solidFill>
                <a:uFillTx/>
                <a:latin typeface="Arial"/>
              </a:rPr>
              <a:t>物作りが好きな性格なので、</a:t>
            </a:r>
            <a:endParaRPr b="0" lang="en-US" sz="2200" strike="noStrike" u="none">
              <a:solidFill>
                <a:srgbClr val="000000"/>
              </a:solidFill>
              <a:uFillTx/>
              <a:latin typeface="Arial"/>
            </a:endParaRPr>
          </a:p>
          <a:p>
            <a:r>
              <a:rPr b="0" lang="ja-JP" sz="2200" strike="noStrike" u="none">
                <a:solidFill>
                  <a:srgbClr val="000000"/>
                </a:solidFill>
                <a:uFillTx/>
                <a:latin typeface="Arial"/>
              </a:rPr>
              <a:t>色々作ることに</a:t>
            </a:r>
            <a:r>
              <a:rPr b="0" lang="en-US" sz="2200" strike="noStrike" u="none">
                <a:solidFill>
                  <a:srgbClr val="000000"/>
                </a:solidFill>
                <a:uFillTx/>
                <a:latin typeface="Arial"/>
              </a:rPr>
              <a:t>MSX</a:t>
            </a:r>
            <a:r>
              <a:rPr b="0" lang="ja-JP" sz="2200" strike="noStrike" u="none">
                <a:solidFill>
                  <a:srgbClr val="000000"/>
                </a:solidFill>
                <a:uFillTx/>
                <a:latin typeface="Arial"/>
              </a:rPr>
              <a:t>を活用</a:t>
            </a:r>
            <a:endParaRPr b="0" lang="en-US" sz="2200" strike="noStrike" u="none">
              <a:solidFill>
                <a:srgbClr val="000000"/>
              </a:solidFill>
              <a:uFillTx/>
              <a:latin typeface="Arial"/>
            </a:endParaRPr>
          </a:p>
        </p:txBody>
      </p:sp>
      <p:sp>
        <p:nvSpPr>
          <p:cNvPr id="4" name="PlaceHolder 3"/>
          <p:cNvSpPr>
            <a:spLocks noGrp="1"/>
          </p:cNvSpPr>
          <p:nvPr>
            <p:ph type="sldNum" idx="3"/>
          </p:nvPr>
        </p:nvSpPr>
        <p:spPr/>
        <p:txBody>
          <a:bodyPr/>
          <a:p>
            <a:fld id="{F899541C-37EC-4582-8857-DD0A33A2C1DA}" type="slidenum">
              <a:t>3</a:t>
            </a:fld>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キャッシュメモリ</a:t>
            </a:r>
            <a:endParaRPr b="0" lang="en-US" sz="3300" strike="noStrike" u="none">
              <a:solidFill>
                <a:srgbClr val="000000"/>
              </a:solidFill>
              <a:uFillTx/>
              <a:latin typeface="Arial"/>
            </a:endParaRPr>
          </a:p>
        </p:txBody>
      </p:sp>
      <p:sp>
        <p:nvSpPr>
          <p:cNvPr id="188" name="PlaceHolder 2"/>
          <p:cNvSpPr>
            <a:spLocks noGrp="1"/>
          </p:cNvSpPr>
          <p:nvPr>
            <p:ph/>
          </p:nvPr>
        </p:nvSpPr>
        <p:spPr>
          <a:xfrm>
            <a:off x="180000" y="1326600"/>
            <a:ext cx="9720000" cy="3288240"/>
          </a:xfrm>
          <a:prstGeom prst="rect">
            <a:avLst/>
          </a:prstGeom>
          <a:noFill/>
          <a:ln w="0">
            <a:noFill/>
          </a:ln>
        </p:spPr>
        <p:txBody>
          <a:bodyPr lIns="0" rIns="0" tIns="0" bIns="0" anchor="t">
            <a:normAutofit fontScale="92500"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DRAM</a:t>
            </a:r>
            <a:r>
              <a:rPr b="0" lang="ja-JP" sz="2400" strike="noStrike" u="none">
                <a:solidFill>
                  <a:srgbClr val="000000"/>
                </a:solidFill>
                <a:uFillTx/>
                <a:latin typeface="Arial"/>
              </a:rPr>
              <a:t>はバーストアクセス（連続アドレスをまとめて読み書き）が得意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キャッシュライン単位でまとめて読み書きして無駄な待ちを減らす</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旧</a:t>
            </a:r>
            <a:r>
              <a:rPr b="0" lang="en-US" sz="2400" strike="noStrike" u="none">
                <a:solidFill>
                  <a:srgbClr val="000000"/>
                </a:solidFill>
                <a:uFillTx/>
                <a:latin typeface="Arial"/>
              </a:rPr>
              <a:t>MSX</a:t>
            </a:r>
            <a:r>
              <a:rPr b="0" lang="ja-JP" sz="2400" strike="noStrike" u="none">
                <a:solidFill>
                  <a:srgbClr val="000000"/>
                </a:solidFill>
                <a:uFillTx/>
                <a:latin typeface="Arial"/>
              </a:rPr>
              <a:t>の動作はクロック単位で動作するので相性が悪い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自己書換やバンク切り替え、散らばった</a:t>
            </a:r>
            <a:r>
              <a:rPr b="0" lang="en-US" sz="2400" strike="noStrike" u="none">
                <a:solidFill>
                  <a:srgbClr val="000000"/>
                </a:solidFill>
                <a:uFillTx/>
                <a:latin typeface="Arial"/>
              </a:rPr>
              <a:t>MemoryMappedI/O</a:t>
            </a:r>
            <a:r>
              <a:rPr b="0" lang="ja-JP" sz="2400" strike="noStrike" u="none">
                <a:solidFill>
                  <a:srgbClr val="000000"/>
                </a:solidFill>
                <a:uFillTx/>
                <a:latin typeface="Arial"/>
              </a:rPr>
              <a:t>と相性が悪い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新しい部分は、状況によって速度が変わることを許容して速度アップを狙うのが良さそう</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34FAB98A-6D28-4351-A10E-49A9112F3AFF}" type="slidenum">
              <a:t>30</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PlaceHolder 1"/>
          <p:cNvSpPr>
            <a:spLocks noGrp="1"/>
          </p:cNvSpPr>
          <p:nvPr>
            <p:ph type="title"/>
          </p:nvPr>
        </p:nvSpPr>
        <p:spPr>
          <a:xfrm>
            <a:off x="540000" y="211320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MSX</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1424F5D5-6C99-4EF9-A1D8-85E7BF87558D}" type="slidenum">
              <a:t>31</a:t>
            </a:fld>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MSX2++ spec</a:t>
            </a:r>
            <a:r>
              <a:rPr b="0" lang="ja-JP" sz="3300" strike="noStrike" u="none">
                <a:solidFill>
                  <a:srgbClr val="000000"/>
                </a:solidFill>
                <a:uFillTx/>
                <a:latin typeface="Arial"/>
              </a:rPr>
              <a:t>案</a:t>
            </a:r>
            <a:endParaRPr b="0" lang="en-US" sz="3300" strike="noStrike" u="none">
              <a:solidFill>
                <a:srgbClr val="000000"/>
              </a:solidFill>
              <a:uFillTx/>
              <a:latin typeface="Arial"/>
            </a:endParaRPr>
          </a:p>
        </p:txBody>
      </p:sp>
      <p:sp>
        <p:nvSpPr>
          <p:cNvPr id="191" name="PlaceHolder 2"/>
          <p:cNvSpPr>
            <a:spLocks noGrp="1"/>
          </p:cNvSpPr>
          <p:nvPr>
            <p:ph/>
          </p:nvPr>
        </p:nvSpPr>
        <p:spPr>
          <a:xfrm>
            <a:off x="504000" y="1080000"/>
            <a:ext cx="9071640" cy="360000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R80-??MHz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en-US" sz="2400" strike="noStrike" u="none">
                <a:solidFill>
                  <a:srgbClr val="c9211e"/>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VRAM </a:t>
            </a:r>
            <a:r>
              <a:rPr b="0" lang="en-US" sz="2400" strike="noStrike" u="none">
                <a:solidFill>
                  <a:srgbClr val="c9211e"/>
                </a:solidFill>
                <a:uFillTx/>
                <a:latin typeface="Arial"/>
              </a:rPr>
              <a:t>2MB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MapperRAM 2MB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MegaROM Emulator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SD</a:t>
            </a:r>
            <a:r>
              <a:rPr b="0" lang="ja-JP" sz="2400" strike="noStrike" u="none">
                <a:solidFill>
                  <a:srgbClr val="c9211e"/>
                </a:solidFill>
                <a:uFillTx/>
                <a:latin typeface="Arial"/>
              </a:rPr>
              <a:t>カードスロット </a:t>
            </a:r>
            <a:r>
              <a:rPr b="0" lang="en-US" sz="2400" strike="noStrike" u="none">
                <a:solidFill>
                  <a:srgbClr val="c9211e"/>
                </a:solidFill>
                <a:uFillTx/>
                <a:latin typeface="Arial"/>
              </a:rPr>
              <a:t>+ Nextor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漢字</a:t>
            </a:r>
            <a:r>
              <a:rPr b="0" lang="en-US" sz="2400" strike="noStrike" u="none">
                <a:solidFill>
                  <a:srgbClr val="000000"/>
                </a:solidFill>
                <a:uFillTx/>
                <a:latin typeface="Arial"/>
              </a:rPr>
              <a:t>ROM</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OPLL, PSG, </a:t>
            </a:r>
            <a:r>
              <a:rPr b="0" lang="en-US" sz="2400" strike="noStrike" u="none">
                <a:solidFill>
                  <a:srgbClr val="c9211e"/>
                </a:solidFill>
                <a:uFillTx/>
                <a:latin typeface="Arial"/>
              </a:rPr>
              <a:t>DCSG</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IoT-BASIC (ESP32)</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TangPrimer20K?</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0D233CE1-DC79-4C2A-9C6D-635138510008}"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MSXturboR+ spec</a:t>
            </a:r>
            <a:r>
              <a:rPr b="0" lang="ja-JP" sz="3300" strike="noStrike" u="none">
                <a:solidFill>
                  <a:srgbClr val="000000"/>
                </a:solidFill>
                <a:uFillTx/>
                <a:latin typeface="Arial"/>
              </a:rPr>
              <a:t>案</a:t>
            </a:r>
            <a:endParaRPr b="0" lang="en-US" sz="3300" strike="noStrike" u="none">
              <a:solidFill>
                <a:srgbClr val="000000"/>
              </a:solidFill>
              <a:uFillTx/>
              <a:latin typeface="Arial"/>
            </a:endParaRPr>
          </a:p>
        </p:txBody>
      </p:sp>
      <p:sp>
        <p:nvSpPr>
          <p:cNvPr id="193" name="PlaceHolder 2"/>
          <p:cNvSpPr>
            <a:spLocks noGrp="1"/>
          </p:cNvSpPr>
          <p:nvPr>
            <p:ph/>
          </p:nvPr>
        </p:nvSpPr>
        <p:spPr>
          <a:xfrm>
            <a:off x="504000" y="1080000"/>
            <a:ext cx="9071640" cy="389340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R80-??MHz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R900-??MHz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en-US" sz="2400" strike="noStrike" u="none">
                <a:solidFill>
                  <a:srgbClr val="c9211e"/>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VRAM </a:t>
            </a:r>
            <a:r>
              <a:rPr b="0" lang="en-US" sz="2400" strike="noStrike" u="none">
                <a:solidFill>
                  <a:srgbClr val="c9211e"/>
                </a:solidFill>
                <a:uFillTx/>
                <a:latin typeface="Arial"/>
              </a:rPr>
              <a:t>8MB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MapperRAM 4MB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MegaROM Emulator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SD</a:t>
            </a:r>
            <a:r>
              <a:rPr b="0" lang="ja-JP" sz="2400" strike="noStrike" u="none">
                <a:solidFill>
                  <a:srgbClr val="c9211e"/>
                </a:solidFill>
                <a:uFillTx/>
                <a:latin typeface="Arial"/>
              </a:rPr>
              <a:t>カードスロット </a:t>
            </a:r>
            <a:r>
              <a:rPr b="0" lang="en-US" sz="2400" strike="noStrike" u="none">
                <a:solidFill>
                  <a:srgbClr val="c9211e"/>
                </a:solidFill>
                <a:uFillTx/>
                <a:latin typeface="Arial"/>
              </a:rPr>
              <a:t>+ Nextor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漢字</a:t>
            </a:r>
            <a:r>
              <a:rPr b="0" lang="en-US" sz="2400" strike="noStrike" u="none">
                <a:solidFill>
                  <a:srgbClr val="000000"/>
                </a:solidFill>
                <a:uFillTx/>
                <a:latin typeface="Arial"/>
              </a:rPr>
              <a:t>ROM</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OPLL, PSG, </a:t>
            </a:r>
            <a:r>
              <a:rPr b="0" lang="en-US" sz="2400" strike="noStrike" u="none">
                <a:solidFill>
                  <a:srgbClr val="c9211e"/>
                </a:solidFill>
                <a:uFillTx/>
                <a:latin typeface="Arial"/>
              </a:rPr>
              <a:t>DCSG</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IoT-BASIC (ESP32)</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TangPrimer20K + TangNano20K ?? </a:t>
            </a:r>
            <a:r>
              <a:rPr b="0" lang="ja-JP" sz="2400" strike="noStrike" u="none">
                <a:solidFill>
                  <a:srgbClr val="000000"/>
                </a:solidFill>
                <a:uFillTx/>
                <a:latin typeface="Arial"/>
              </a:rPr>
              <a:t>あるいは </a:t>
            </a:r>
            <a:r>
              <a:rPr b="0" lang="en-US" sz="2400" strike="noStrike" u="none">
                <a:solidFill>
                  <a:srgbClr val="000000"/>
                </a:solidFill>
                <a:uFillTx/>
                <a:latin typeface="Arial"/>
              </a:rPr>
              <a:t>TangMega60K??</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A9F09FE5-23E9-4E60-9014-9D149760855A}" type="slidenum">
              <a:t>33</a:t>
            </a:fld>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V9958+ </a:t>
            </a:r>
            <a:r>
              <a:rPr b="0" lang="ja-JP" sz="3300" strike="noStrike" u="none">
                <a:solidFill>
                  <a:srgbClr val="000000"/>
                </a:solidFill>
                <a:uFillTx/>
                <a:latin typeface="Arial"/>
              </a:rPr>
              <a:t>の </a:t>
            </a:r>
            <a:r>
              <a:rPr b="0" lang="en-US" sz="3300" strike="noStrike" u="none">
                <a:solidFill>
                  <a:srgbClr val="000000"/>
                </a:solidFill>
                <a:uFillTx/>
                <a:latin typeface="Arial"/>
              </a:rPr>
              <a:t>+ </a:t>
            </a:r>
            <a:r>
              <a:rPr b="0" lang="ja-JP" sz="3300" strike="noStrike" u="none">
                <a:solidFill>
                  <a:srgbClr val="000000"/>
                </a:solidFill>
                <a:uFillTx/>
                <a:latin typeface="Arial"/>
              </a:rPr>
              <a:t>って何？</a:t>
            </a:r>
            <a:endParaRPr b="0" lang="en-US" sz="3300" strike="noStrike" u="none">
              <a:solidFill>
                <a:srgbClr val="000000"/>
              </a:solidFill>
              <a:uFillTx/>
              <a:latin typeface="Arial"/>
            </a:endParaRPr>
          </a:p>
        </p:txBody>
      </p:sp>
      <p:sp>
        <p:nvSpPr>
          <p:cNvPr id="195" name="PlaceHolder 2"/>
          <p:cNvSpPr>
            <a:spLocks noGrp="1"/>
          </p:cNvSpPr>
          <p:nvPr>
            <p:ph/>
          </p:nvPr>
        </p:nvSpPr>
        <p:spPr>
          <a:xfrm>
            <a:off x="180000" y="1146600"/>
            <a:ext cx="9720000" cy="3713400"/>
          </a:xfrm>
          <a:prstGeom prst="rect">
            <a:avLst/>
          </a:prstGeom>
          <a:noFill/>
          <a:ln w="0">
            <a:noFill/>
          </a:ln>
        </p:spPr>
        <p:txBody>
          <a:bodyPr lIns="0" rIns="0" tIns="0" bIns="0" anchor="t">
            <a:normAutofit fontScale="92500"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 </a:t>
            </a:r>
            <a:r>
              <a:rPr b="0" lang="ja-JP" sz="2400" strike="noStrike" u="none">
                <a:solidFill>
                  <a:srgbClr val="000000"/>
                </a:solidFill>
                <a:uFillTx/>
                <a:latin typeface="Arial"/>
              </a:rPr>
              <a:t>の不満を解消する追加機能を入れる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スプライトの強化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VDP</a:t>
            </a:r>
            <a:r>
              <a:rPr b="0" lang="ja-JP" sz="2100" strike="noStrike" u="none">
                <a:solidFill>
                  <a:srgbClr val="000000"/>
                </a:solidFill>
                <a:uFillTx/>
                <a:latin typeface="Arial"/>
              </a:rPr>
              <a:t>コマンドの強化と高速化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カラーパレットの強化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灰色問題の解消</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強力なテキストモード・</a:t>
            </a:r>
            <a:r>
              <a:rPr b="0" lang="en-US" sz="2100" strike="noStrike" u="none">
                <a:solidFill>
                  <a:srgbClr val="000000"/>
                </a:solidFill>
                <a:uFillTx/>
                <a:latin typeface="Arial"/>
              </a:rPr>
              <a:t>PCG</a:t>
            </a:r>
            <a:r>
              <a:rPr b="0" lang="ja-JP" sz="2100" strike="noStrike" u="none">
                <a:solidFill>
                  <a:srgbClr val="000000"/>
                </a:solidFill>
                <a:uFillTx/>
                <a:latin typeface="Arial"/>
              </a:rPr>
              <a:t>モードの追加</a:t>
            </a:r>
            <a:endParaRPr b="0" lang="en-US" sz="2100" strike="noStrike" u="none">
              <a:solidFill>
                <a:srgbClr val="000000"/>
              </a:solidFill>
              <a:uFillTx/>
              <a:latin typeface="Arial"/>
            </a:endParaRPr>
          </a:p>
          <a:p>
            <a:pPr lvl="1" marL="864000" indent="0">
              <a:spcAft>
                <a:spcPts val="850"/>
              </a:spcAft>
              <a:buNone/>
            </a:pPr>
            <a:r>
              <a:rPr b="0" lang="ja-JP" sz="2100" strike="noStrike" u="none">
                <a:solidFill>
                  <a:srgbClr val="000000"/>
                </a:solidFill>
                <a:uFillTx/>
                <a:latin typeface="Arial"/>
              </a:rPr>
              <a:t>等</a:t>
            </a:r>
            <a:endParaRPr b="0" lang="en-US" sz="2100" strike="noStrike" u="none">
              <a:solidFill>
                <a:srgbClr val="000000"/>
              </a:solidFill>
              <a:uFillTx/>
              <a:latin typeface="Arial"/>
            </a:endParaRPr>
          </a:p>
          <a:p>
            <a:pPr lvl="1" marL="864000" indent="0">
              <a:spcAft>
                <a:spcPts val="850"/>
              </a:spcAft>
              <a:buNone/>
            </a:pPr>
            <a:r>
              <a:rPr b="0" lang="en-US" sz="2100" strike="noStrike" u="none">
                <a:solidFill>
                  <a:srgbClr val="000000"/>
                </a:solidFill>
                <a:uFillTx/>
                <a:latin typeface="Arial"/>
              </a:rPr>
              <a:t>※</a:t>
            </a:r>
            <a:r>
              <a:rPr b="0" lang="ja-JP" sz="2100" strike="noStrike" u="none">
                <a:solidFill>
                  <a:srgbClr val="000000"/>
                </a:solidFill>
                <a:uFillTx/>
                <a:latin typeface="Arial"/>
              </a:rPr>
              <a:t>詳細な仕様を纏めたら、</a:t>
            </a:r>
            <a:r>
              <a:rPr b="0" lang="en-US" sz="2100" strike="noStrike" u="none">
                <a:solidFill>
                  <a:srgbClr val="000000"/>
                </a:solidFill>
                <a:uFillTx/>
                <a:latin typeface="Arial"/>
              </a:rPr>
              <a:t>X</a:t>
            </a:r>
            <a:r>
              <a:rPr b="0" lang="ja-JP" sz="2100" strike="noStrike" u="none">
                <a:solidFill>
                  <a:srgbClr val="000000"/>
                </a:solidFill>
                <a:uFillTx/>
                <a:latin typeface="Arial"/>
              </a:rPr>
              <a:t>上で皆さんの意見を募らせていただきます</a:t>
            </a:r>
            <a:endParaRPr b="0" lang="en-US" sz="2100" strike="noStrike" u="none">
              <a:solidFill>
                <a:srgbClr val="000000"/>
              </a:solidFill>
              <a:uFillTx/>
              <a:latin typeface="Arial"/>
            </a:endParaRPr>
          </a:p>
          <a:p>
            <a:pPr lvl="1" marL="864000" indent="0">
              <a:spcAft>
                <a:spcPts val="850"/>
              </a:spcAft>
              <a:buNone/>
            </a:pPr>
            <a:r>
              <a:rPr b="0" lang="en-US" sz="2100" strike="noStrike" u="none">
                <a:solidFill>
                  <a:srgbClr val="000000"/>
                </a:solidFill>
                <a:uFillTx/>
                <a:latin typeface="Arial"/>
              </a:rPr>
              <a:t> </a:t>
            </a:r>
            <a:r>
              <a:rPr b="0" lang="ja-JP" sz="2100" strike="noStrike" u="none">
                <a:solidFill>
                  <a:srgbClr val="000000"/>
                </a:solidFill>
                <a:uFillTx/>
                <a:latin typeface="Arial"/>
              </a:rPr>
              <a:t>私のキャパは有限なので、できそうな範囲で仕様を調整してから設計開始します</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4E5650BB-D225-47A5-A2EA-7E352783CB2A}" type="slidenum">
              <a:t>34</a:t>
            </a:fld>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MSXturboR++?? MSX3??</a:t>
            </a:r>
            <a:endParaRPr b="0" lang="en-US" sz="3300" strike="noStrike" u="none">
              <a:solidFill>
                <a:srgbClr val="000000"/>
              </a:solidFill>
              <a:uFillTx/>
              <a:latin typeface="Arial"/>
            </a:endParaRPr>
          </a:p>
        </p:txBody>
      </p:sp>
      <p:sp>
        <p:nvSpPr>
          <p:cNvPr id="197"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R900/R1800/R3600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Spacemoai</a:t>
            </a:r>
            <a:r>
              <a:rPr b="0" lang="ja-JP" sz="2100" strike="noStrike" u="none">
                <a:solidFill>
                  <a:srgbClr val="000000"/>
                </a:solidFill>
                <a:uFillTx/>
                <a:latin typeface="Arial"/>
              </a:rPr>
              <a:t>氏 </a:t>
            </a:r>
            <a:r>
              <a:rPr b="0" lang="en-US" sz="2100" strike="noStrike" u="none">
                <a:solidFill>
                  <a:srgbClr val="000000"/>
                </a:solidFill>
                <a:uFillTx/>
                <a:latin typeface="Arial"/>
              </a:rPr>
              <a:t>( http://www.tni.nl/ ) </a:t>
            </a:r>
            <a:r>
              <a:rPr b="0" lang="ja-JP" sz="2100" strike="noStrike" u="none">
                <a:solidFill>
                  <a:srgbClr val="000000"/>
                </a:solidFill>
                <a:uFillTx/>
                <a:latin typeface="Arial"/>
              </a:rPr>
              <a:t>の </a:t>
            </a:r>
            <a:r>
              <a:rPr b="0" lang="en-US" sz="2100" strike="noStrike" u="none">
                <a:solidFill>
                  <a:srgbClr val="000000"/>
                </a:solidFill>
                <a:uFillTx/>
                <a:latin typeface="Arial"/>
              </a:rPr>
              <a:t>Mo80</a:t>
            </a:r>
            <a:r>
              <a:rPr b="0" lang="ja-JP" sz="2100" strike="noStrike" u="none">
                <a:solidFill>
                  <a:srgbClr val="000000"/>
                </a:solidFill>
                <a:uFillTx/>
                <a:latin typeface="Arial"/>
              </a:rPr>
              <a:t>がベース</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Z80</a:t>
            </a:r>
            <a:r>
              <a:rPr b="0" lang="ja-JP" sz="2100" strike="noStrike" u="none">
                <a:solidFill>
                  <a:srgbClr val="000000"/>
                </a:solidFill>
                <a:uFillTx/>
                <a:latin typeface="Arial"/>
              </a:rPr>
              <a:t>互換の </a:t>
            </a:r>
            <a:r>
              <a:rPr b="0" lang="en-US" sz="2100" strike="noStrike" u="none">
                <a:solidFill>
                  <a:srgbClr val="000000"/>
                </a:solidFill>
                <a:uFillTx/>
                <a:latin typeface="Arial"/>
              </a:rPr>
              <a:t>32bit/64bit </a:t>
            </a:r>
            <a:r>
              <a:rPr b="0" lang="ja-JP" sz="2100" strike="noStrike" u="none">
                <a:solidFill>
                  <a:srgbClr val="000000"/>
                </a:solidFill>
                <a:uFillTx/>
                <a:latin typeface="Arial"/>
              </a:rPr>
              <a:t>プロセッサはどうあるべきか？</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FPU</a:t>
            </a:r>
            <a:r>
              <a:rPr b="0" lang="ja-JP" sz="2100" strike="noStrike" u="none">
                <a:solidFill>
                  <a:srgbClr val="000000"/>
                </a:solidFill>
                <a:uFillTx/>
                <a:latin typeface="Arial"/>
              </a:rPr>
              <a:t>搭載？</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広大なメモリ空間？</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F1D46797-3A09-4C52-8415-A5B8A7193981}" type="slidenum">
              <a:t>35</a:t>
            </a:fld>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新設命令チラ見せ</a:t>
            </a:r>
            <a:endParaRPr b="0" lang="en-US" sz="3300" strike="noStrike" u="none">
              <a:solidFill>
                <a:srgbClr val="000000"/>
              </a:solidFill>
              <a:uFillTx/>
              <a:latin typeface="Arial"/>
            </a:endParaRPr>
          </a:p>
        </p:txBody>
      </p:sp>
      <p:sp>
        <p:nvSpPr>
          <p:cNvPr id="199" name="PlaceHolder 2"/>
          <p:cNvSpPr>
            <a:spLocks noGrp="1"/>
          </p:cNvSpPr>
          <p:nvPr>
            <p:ph/>
          </p:nvPr>
        </p:nvSpPr>
        <p:spPr>
          <a:xfrm>
            <a:off x="504000" y="1326600"/>
            <a:ext cx="4536000" cy="3288240"/>
          </a:xfrm>
          <a:prstGeom prst="rect">
            <a:avLst/>
          </a:prstGeom>
          <a:noFill/>
          <a:ln w="0">
            <a:noFill/>
          </a:ln>
        </p:spPr>
        <p:txBody>
          <a:bodyPr lIns="0" rIns="0" tIns="0" bIns="0" anchor="t">
            <a:normAutofit/>
          </a:bodyPr>
          <a:p>
            <a:pPr marL="432000" indent="0">
              <a:spcAft>
                <a:spcPts val="1060"/>
              </a:spcAft>
              <a:buNone/>
            </a:pPr>
            <a:r>
              <a:rPr b="0" lang="en-US" sz="2400" strike="noStrike" u="none">
                <a:solidFill>
                  <a:srgbClr val="000000"/>
                </a:solidFill>
                <a:uFillTx/>
                <a:latin typeface="Arial"/>
              </a:rPr>
              <a:t>Z80 code</a:t>
            </a:r>
            <a:br>
              <a:rPr sz="2400"/>
            </a:b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E,[HL]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PUSH</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EX</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E,[HL]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D,[HL]</a:t>
            </a:r>
            <a:br>
              <a:rPr sz="1400"/>
            </a:br>
            <a:r>
              <a:rPr b="0" lang="en-US" sz="1400" strike="noStrike" u="none">
                <a:solidFill>
                  <a:srgbClr val="000000"/>
                </a:solidFill>
                <a:uFillTx/>
                <a:latin typeface="Arial"/>
              </a:rPr>
              <a:t>DEC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EX</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endParaRPr b="0" lang="en-US" sz="1400" strike="noStrike" u="none">
              <a:solidFill>
                <a:srgbClr val="000000"/>
              </a:solidFill>
              <a:uFillTx/>
              <a:latin typeface="Arial"/>
            </a:endParaRPr>
          </a:p>
        </p:txBody>
      </p:sp>
      <p:sp>
        <p:nvSpPr>
          <p:cNvPr id="200" name="PlaceHolder 3"/>
          <p:cNvSpPr>
            <a:spLocks noGrp="1"/>
          </p:cNvSpPr>
          <p:nvPr>
            <p:ph/>
          </p:nvPr>
        </p:nvSpPr>
        <p:spPr>
          <a:xfrm>
            <a:off x="5040000" y="1326600"/>
            <a:ext cx="4536000" cy="1193400"/>
          </a:xfrm>
          <a:prstGeom prst="rect">
            <a:avLst/>
          </a:prstGeom>
          <a:noFill/>
          <a:ln w="0">
            <a:noFill/>
          </a:ln>
        </p:spPr>
        <p:txBody>
          <a:bodyPr lIns="0" rIns="0" tIns="0" bIns="0" anchor="t">
            <a:normAutofit/>
          </a:bodyPr>
          <a:p>
            <a:pPr marL="432000" indent="0">
              <a:spcAft>
                <a:spcPts val="1060"/>
              </a:spcAft>
              <a:buNone/>
            </a:pPr>
            <a:r>
              <a:rPr b="0" lang="en-US" sz="2000" strike="noStrike" u="none">
                <a:solidFill>
                  <a:srgbClr val="000000"/>
                </a:solidFill>
                <a:uFillTx/>
                <a:latin typeface="Arial"/>
              </a:rPr>
              <a:t>R1800 code</a:t>
            </a:r>
            <a:br>
              <a:rPr sz="2000"/>
            </a:b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br>
              <a:rPr sz="1400"/>
            </a:br>
            <a:r>
              <a:rPr b="0" lang="en-US" sz="1400" strike="noStrike" u="none">
                <a:solidFill>
                  <a:srgbClr val="000000"/>
                </a:solidFill>
                <a:uFillTx/>
                <a:latin typeface="Arial"/>
              </a:rPr>
              <a:t>PUSH</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HL,[DE]</a:t>
            </a:r>
            <a:endParaRPr b="0" lang="en-US" sz="1400" strike="noStrike" u="none">
              <a:solidFill>
                <a:srgbClr val="000000"/>
              </a:solidFill>
              <a:uFillTx/>
              <a:latin typeface="Arial"/>
            </a:endParaRPr>
          </a:p>
        </p:txBody>
      </p:sp>
      <p:sp>
        <p:nvSpPr>
          <p:cNvPr id="201" name="PlaceHolder 4"/>
          <p:cNvSpPr>
            <a:spLocks noGrp="1"/>
          </p:cNvSpPr>
          <p:nvPr>
            <p:ph/>
          </p:nvPr>
        </p:nvSpPr>
        <p:spPr>
          <a:xfrm>
            <a:off x="3600000" y="3240000"/>
            <a:ext cx="5976000" cy="162000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1800" strike="noStrike" u="none">
                <a:solidFill>
                  <a:srgbClr val="000000"/>
                </a:solidFill>
                <a:uFillTx/>
                <a:latin typeface="Arial"/>
              </a:rPr>
              <a:t>よく使う命令をよりシンプルに</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1800" strike="noStrike" u="none">
                <a:solidFill>
                  <a:srgbClr val="000000"/>
                </a:solidFill>
                <a:uFillTx/>
                <a:latin typeface="Arial"/>
              </a:rPr>
              <a:t>レジスタ幅が拡張されても同じ記述に</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1800" strike="noStrike" u="none">
                <a:solidFill>
                  <a:srgbClr val="000000"/>
                </a:solidFill>
                <a:uFillTx/>
                <a:latin typeface="Arial"/>
              </a:rPr>
              <a:t>Z80</a:t>
            </a:r>
            <a:r>
              <a:rPr b="0" lang="ja-JP" sz="1800" strike="noStrike" u="none">
                <a:solidFill>
                  <a:srgbClr val="000000"/>
                </a:solidFill>
                <a:uFillTx/>
                <a:latin typeface="Arial"/>
              </a:rPr>
              <a:t>ニーモニックに慣れた人にとって親しみやすく</a:t>
            </a:r>
            <a:endParaRPr b="0" lang="en-US" sz="1800" strike="noStrike" u="none">
              <a:solidFill>
                <a:srgbClr val="000000"/>
              </a:solidFill>
              <a:uFillTx/>
              <a:latin typeface="Arial"/>
            </a:endParaRPr>
          </a:p>
        </p:txBody>
      </p:sp>
      <p:sp>
        <p:nvSpPr>
          <p:cNvPr id="6" name="PlaceHolder 5"/>
          <p:cNvSpPr>
            <a:spLocks noGrp="1"/>
          </p:cNvSpPr>
          <p:nvPr>
            <p:ph type="sldNum" idx="3"/>
          </p:nvPr>
        </p:nvSpPr>
        <p:spPr/>
        <p:txBody>
          <a:bodyPr/>
          <a:p>
            <a:fld id="{80EF3B98-EA68-4D20-AC5D-E0894F6D0C8B}"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デモバージョンの構成</a:t>
            </a:r>
            <a:endParaRPr b="0" lang="en-US" sz="3300" strike="noStrike" u="none">
              <a:solidFill>
                <a:srgbClr val="000000"/>
              </a:solidFill>
              <a:uFillTx/>
              <a:latin typeface="Arial"/>
            </a:endParaRPr>
          </a:p>
        </p:txBody>
      </p:sp>
      <p:pic>
        <p:nvPicPr>
          <p:cNvPr id="203" name="" descr=""/>
          <p:cNvPicPr/>
          <p:nvPr/>
        </p:nvPicPr>
        <p:blipFill>
          <a:blip r:embed="rId1"/>
          <a:stretch/>
        </p:blipFill>
        <p:spPr>
          <a:xfrm>
            <a:off x="180000" y="1172520"/>
            <a:ext cx="6660000" cy="4338000"/>
          </a:xfrm>
          <a:prstGeom prst="rect">
            <a:avLst/>
          </a:prstGeom>
          <a:noFill/>
          <a:ln w="18000">
            <a:noFill/>
          </a:ln>
        </p:spPr>
      </p:pic>
      <p:pic>
        <p:nvPicPr>
          <p:cNvPr id="204" name="" descr=""/>
          <p:cNvPicPr/>
          <p:nvPr/>
        </p:nvPicPr>
        <p:blipFill>
          <a:blip r:embed="rId2"/>
          <a:stretch/>
        </p:blipFill>
        <p:spPr>
          <a:xfrm>
            <a:off x="7029000" y="3240000"/>
            <a:ext cx="2871000" cy="2331360"/>
          </a:xfrm>
          <a:prstGeom prst="rect">
            <a:avLst/>
          </a:prstGeom>
          <a:noFill/>
          <a:ln w="18000">
            <a:noFill/>
          </a:ln>
        </p:spPr>
      </p:pic>
      <p:sp>
        <p:nvSpPr>
          <p:cNvPr id="3" name="PlaceHolder 2"/>
          <p:cNvSpPr>
            <a:spLocks noGrp="1"/>
          </p:cNvSpPr>
          <p:nvPr>
            <p:ph type="sldNum" idx="3"/>
          </p:nvPr>
        </p:nvSpPr>
        <p:spPr/>
        <p:txBody>
          <a:bodyPr/>
          <a:p>
            <a:fld id="{8E7381BA-D490-4D26-97CD-3AB1699C587C}" type="slidenum">
              <a:t>37</a:t>
            </a:fld>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最後に</a:t>
            </a:r>
            <a:endParaRPr b="0" lang="en-US" sz="3300" strike="noStrike" u="none">
              <a:solidFill>
                <a:srgbClr val="000000"/>
              </a:solidFill>
              <a:uFillTx/>
              <a:latin typeface="Arial"/>
            </a:endParaRPr>
          </a:p>
        </p:txBody>
      </p:sp>
      <p:sp>
        <p:nvSpPr>
          <p:cNvPr id="206"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夢は広がりますが、</a:t>
            </a:r>
            <a:r>
              <a:rPr b="0" lang="ja-JP" sz="2400" strike="noStrike" u="none">
                <a:solidFill>
                  <a:srgbClr val="c9211e"/>
                </a:solidFill>
                <a:uFillTx/>
                <a:latin typeface="Arial"/>
              </a:rPr>
              <a:t>まずは</a:t>
            </a:r>
            <a:r>
              <a:rPr b="0" lang="en-US" sz="2400" strike="noStrike" u="none">
                <a:solidFill>
                  <a:srgbClr val="c9211e"/>
                </a:solidFill>
                <a:uFillTx/>
                <a:latin typeface="Arial"/>
              </a:rPr>
              <a:t>MSX2++</a:t>
            </a:r>
            <a:r>
              <a:rPr b="0" lang="ja-JP" sz="2400" strike="noStrike" u="none">
                <a:solidFill>
                  <a:srgbClr val="000000"/>
                </a:solidFill>
                <a:uFillTx/>
                <a:latin typeface="Arial"/>
              </a:rPr>
              <a:t>の実現をしっかり着実に</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c9211e"/>
                </a:solidFill>
                <a:uFillTx/>
                <a:latin typeface="Arial"/>
              </a:rPr>
              <a:t>決めた完成イメージは動かさず</a:t>
            </a:r>
            <a:r>
              <a:rPr b="0" lang="ja-JP" sz="2400" strike="noStrike" u="none">
                <a:solidFill>
                  <a:srgbClr val="000000"/>
                </a:solidFill>
                <a:uFillTx/>
                <a:latin typeface="Arial"/>
              </a:rPr>
              <a:t>、まず早期に完成させる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それをベースに</a:t>
            </a:r>
            <a:r>
              <a:rPr b="0" lang="en-US" sz="2400" strike="noStrike" u="none">
                <a:solidFill>
                  <a:srgbClr val="000000"/>
                </a:solidFill>
                <a:uFillTx/>
                <a:latin typeface="Arial"/>
              </a:rPr>
              <a:t>MSXturboR+</a:t>
            </a:r>
            <a:r>
              <a:rPr b="0" lang="ja-JP" sz="2400" strike="noStrike" u="none">
                <a:solidFill>
                  <a:srgbClr val="000000"/>
                </a:solidFill>
                <a:uFillTx/>
                <a:latin typeface="Arial"/>
              </a:rPr>
              <a:t>を実現する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その先は、それらが落ち着いてからじっくり考えて進める</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B3128C62-AB26-422E-AFA7-DF829B86B9FE}" type="slidenum">
              <a:t>38</a:t>
            </a:fld>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PlaceHolder 1"/>
          <p:cNvSpPr>
            <a:spLocks noGrp="1"/>
          </p:cNvSpPr>
          <p:nvPr>
            <p:ph type="title"/>
          </p:nvPr>
        </p:nvSpPr>
        <p:spPr>
          <a:xfrm>
            <a:off x="540000" y="216000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ご静聴ありがとうございました。</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D39D9961-A5C3-4303-9B1A-98D7C3F83CC7}" type="slidenum">
              <a:t>39</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4800" strike="noStrike" u="none">
                <a:solidFill>
                  <a:srgbClr val="000000"/>
                </a:solidFill>
                <a:uFillTx/>
                <a:latin typeface="Arial"/>
              </a:rPr>
              <a:t>MSX</a:t>
            </a:r>
            <a:r>
              <a:rPr b="0" lang="ja-JP" sz="4800" strike="noStrike" u="none">
                <a:solidFill>
                  <a:srgbClr val="000000"/>
                </a:solidFill>
                <a:uFillTx/>
                <a:latin typeface="Arial"/>
              </a:rPr>
              <a:t>を作りたい</a:t>
            </a:r>
            <a:endParaRPr b="0" lang="en-US" sz="4800" strike="noStrike" u="none">
              <a:solidFill>
                <a:srgbClr val="000000"/>
              </a:solidFill>
              <a:uFillTx/>
              <a:latin typeface="Arial"/>
            </a:endParaRPr>
          </a:p>
        </p:txBody>
      </p:sp>
      <p:sp>
        <p:nvSpPr>
          <p:cNvPr id="3" name="PlaceHolder 2"/>
          <p:cNvSpPr>
            <a:spLocks noGrp="1"/>
          </p:cNvSpPr>
          <p:nvPr>
            <p:ph type="sldNum" idx="3"/>
          </p:nvPr>
        </p:nvSpPr>
        <p:spPr/>
        <p:txBody>
          <a:bodyPr/>
          <a:p>
            <a:fld id="{7177603F-E5B0-40B7-B1F5-E8BD62C4CA8B}" type="slidenum">
              <a:t>4</a:t>
            </a:fld>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a:t>
            </a:r>
            <a:r>
              <a:rPr b="0" lang="ja-JP" sz="3300" strike="noStrike" u="none">
                <a:solidFill>
                  <a:srgbClr val="000000"/>
                </a:solidFill>
                <a:uFillTx/>
                <a:latin typeface="Arial"/>
              </a:rPr>
              <a:t>を作りたい</a:t>
            </a:r>
            <a:endParaRPr b="0" lang="en-US" sz="3300" strike="noStrike" u="none">
              <a:solidFill>
                <a:srgbClr val="000000"/>
              </a:solidFill>
              <a:uFillTx/>
              <a:latin typeface="Arial"/>
            </a:endParaRPr>
          </a:p>
        </p:txBody>
      </p:sp>
      <p:sp>
        <p:nvSpPr>
          <p:cNvPr id="130" name="PlaceHolder 2"/>
          <p:cNvSpPr>
            <a:spLocks noGrp="1"/>
          </p:cNvSpPr>
          <p:nvPr>
            <p:ph/>
          </p:nvPr>
        </p:nvSpPr>
        <p:spPr>
          <a:xfrm>
            <a:off x="504000" y="1326600"/>
            <a:ext cx="9071640" cy="328824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ソフトウェアエミュレーター</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安価に作れる</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カートリッジスロットなどのタイミング信号を正確にコントロールするのが難しい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ハードウェアエミュレーター</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IC</a:t>
            </a:r>
            <a:r>
              <a:rPr b="0" lang="ja-JP" sz="2100" strike="noStrike" u="none">
                <a:solidFill>
                  <a:srgbClr val="000000"/>
                </a:solidFill>
                <a:uFillTx/>
                <a:latin typeface="Arial"/>
              </a:rPr>
              <a:t>を作って再現する（</a:t>
            </a:r>
            <a:r>
              <a:rPr b="0" lang="en-US" sz="2100" strike="noStrike" u="none">
                <a:solidFill>
                  <a:srgbClr val="000000"/>
                </a:solidFill>
                <a:uFillTx/>
                <a:latin typeface="Arial"/>
              </a:rPr>
              <a:t>ASIC, FPGA</a:t>
            </a:r>
            <a:r>
              <a:rPr b="0" lang="ja-JP" sz="2100" strike="noStrike" u="none">
                <a:solidFill>
                  <a:srgbClr val="000000"/>
                </a:solidFill>
                <a:uFillTx/>
                <a:latin typeface="Arial"/>
              </a:rPr>
              <a:t>）</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信号のタイミング制御が容易</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BF25A80A-E3E9-47FD-8839-10474604A0D2}" type="slidenum">
              <a:t>5</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ASIC</a:t>
            </a:r>
            <a:r>
              <a:rPr b="0" lang="ja-JP" sz="3300" strike="noStrike" u="none">
                <a:solidFill>
                  <a:srgbClr val="000000"/>
                </a:solidFill>
                <a:uFillTx/>
                <a:latin typeface="Arial"/>
              </a:rPr>
              <a:t>とは？</a:t>
            </a:r>
            <a:endParaRPr b="0" lang="en-US" sz="3300" strike="noStrike" u="none">
              <a:solidFill>
                <a:srgbClr val="000000"/>
              </a:solidFill>
              <a:uFillTx/>
              <a:latin typeface="Arial"/>
            </a:endParaRPr>
          </a:p>
        </p:txBody>
      </p:sp>
      <p:sp>
        <p:nvSpPr>
          <p:cNvPr id="13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専用</a:t>
            </a:r>
            <a:r>
              <a:rPr b="0" lang="en-US" sz="2400" strike="noStrike" u="none">
                <a:solidFill>
                  <a:srgbClr val="000000"/>
                </a:solidFill>
                <a:uFillTx/>
                <a:latin typeface="Arial"/>
              </a:rPr>
              <a:t>IC</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量産時の単価が安い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開発コストがむちゃくちゃ高い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大量生産向け</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100</a:t>
            </a:r>
            <a:r>
              <a:rPr b="0" lang="ja-JP" sz="2100" strike="noStrike" u="none">
                <a:solidFill>
                  <a:srgbClr val="000000"/>
                </a:solidFill>
                <a:uFillTx/>
                <a:latin typeface="Arial"/>
              </a:rPr>
              <a:t>個とか</a:t>
            </a:r>
            <a:r>
              <a:rPr b="0" lang="en-US" sz="2100" strike="noStrike" u="none">
                <a:solidFill>
                  <a:srgbClr val="000000"/>
                </a:solidFill>
                <a:uFillTx/>
                <a:latin typeface="Arial"/>
              </a:rPr>
              <a:t>1000</a:t>
            </a:r>
            <a:r>
              <a:rPr b="0" lang="ja-JP" sz="2100" strike="noStrike" u="none">
                <a:solidFill>
                  <a:srgbClr val="000000"/>
                </a:solidFill>
                <a:uFillTx/>
                <a:latin typeface="Arial"/>
              </a:rPr>
              <a:t>個とかの少量生産には向かない</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3D153212-E986-4B8E-8748-D35F0FA9F21F}"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FPGA</a:t>
            </a:r>
            <a:r>
              <a:rPr b="0" lang="ja-JP" sz="3300" strike="noStrike" u="none">
                <a:solidFill>
                  <a:srgbClr val="000000"/>
                </a:solidFill>
                <a:uFillTx/>
                <a:latin typeface="Arial"/>
              </a:rPr>
              <a:t>とは</a:t>
            </a:r>
            <a:r>
              <a:rPr b="0" lang="en-US" sz="3300" strike="noStrike" u="none">
                <a:solidFill>
                  <a:srgbClr val="000000"/>
                </a:solidFill>
                <a:uFillTx/>
                <a:latin typeface="Arial"/>
              </a:rPr>
              <a:t>?</a:t>
            </a:r>
            <a:endParaRPr b="0" lang="en-US" sz="3300" strike="noStrike" u="none">
              <a:solidFill>
                <a:srgbClr val="000000"/>
              </a:solidFill>
              <a:uFillTx/>
              <a:latin typeface="Arial"/>
            </a:endParaRPr>
          </a:p>
        </p:txBody>
      </p:sp>
      <p:sp>
        <p:nvSpPr>
          <p:cNvPr id="13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内部の回路構成をプログラム出来るＩＣ</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ASIC</a:t>
            </a:r>
            <a:r>
              <a:rPr b="0" lang="ja-JP" sz="2400" strike="noStrike" u="none">
                <a:solidFill>
                  <a:srgbClr val="000000"/>
                </a:solidFill>
                <a:uFillTx/>
                <a:latin typeface="Arial"/>
              </a:rPr>
              <a:t>と比べると１つの</a:t>
            </a:r>
            <a:r>
              <a:rPr b="0" lang="en-US" sz="2400" strike="noStrike" u="none">
                <a:solidFill>
                  <a:srgbClr val="000000"/>
                </a:solidFill>
                <a:uFillTx/>
                <a:latin typeface="Arial"/>
              </a:rPr>
              <a:t>IC</a:t>
            </a:r>
            <a:r>
              <a:rPr b="0" lang="ja-JP" sz="2400" strike="noStrike" u="none">
                <a:solidFill>
                  <a:srgbClr val="000000"/>
                </a:solidFill>
                <a:uFillTx/>
                <a:latin typeface="Arial"/>
              </a:rPr>
              <a:t>の価格はかなり高い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開発費は安い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少量生産と相性が良い</a:t>
            </a:r>
            <a:endParaRPr b="0" lang="en-US" sz="2400" strike="noStrike" u="none">
              <a:solidFill>
                <a:srgbClr val="000000"/>
              </a:solidFill>
              <a:uFillTx/>
              <a:latin typeface="Arial"/>
            </a:endParaRPr>
          </a:p>
          <a:p>
            <a:pPr indent="0" algn="ctr">
              <a:spcAft>
                <a:spcPts val="1060"/>
              </a:spcAft>
              <a:buNone/>
            </a:pPr>
            <a:r>
              <a:rPr b="0" lang="ja-JP" sz="3200" strike="noStrike" u="none">
                <a:solidFill>
                  <a:srgbClr val="000000"/>
                </a:solidFill>
                <a:uFillTx/>
                <a:latin typeface="Arial"/>
              </a:rPr>
              <a:t>現時点では、</a:t>
            </a:r>
            <a:r>
              <a:rPr b="0" lang="en-US" sz="3200" strike="noStrike" u="none">
                <a:solidFill>
                  <a:srgbClr val="000000"/>
                </a:solidFill>
                <a:uFillTx/>
                <a:latin typeface="Arial"/>
              </a:rPr>
              <a:t>FPGA</a:t>
            </a:r>
            <a:r>
              <a:rPr b="0" lang="ja-JP" sz="3200" strike="noStrike" u="none">
                <a:solidFill>
                  <a:srgbClr val="000000"/>
                </a:solidFill>
                <a:uFillTx/>
                <a:latin typeface="Arial"/>
              </a:rPr>
              <a:t>は最良の選択</a:t>
            </a:r>
            <a:endParaRPr b="0" lang="en-US" sz="3200" strike="noStrike" u="none">
              <a:solidFill>
                <a:srgbClr val="000000"/>
              </a:solidFill>
              <a:uFillTx/>
              <a:latin typeface="Arial"/>
            </a:endParaRPr>
          </a:p>
          <a:p>
            <a:pPr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6EF1B84A-47A7-4DC2-ADD9-6ED89FB41C74}"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FPGA</a:t>
            </a:r>
            <a:r>
              <a:rPr b="0" lang="ja-JP" sz="3300" strike="noStrike" u="none">
                <a:solidFill>
                  <a:srgbClr val="000000"/>
                </a:solidFill>
                <a:uFillTx/>
                <a:latin typeface="Arial"/>
              </a:rPr>
              <a:t>を使う</a:t>
            </a:r>
            <a:endParaRPr b="0" lang="en-US" sz="3300" strike="noStrike" u="none">
              <a:solidFill>
                <a:srgbClr val="000000"/>
              </a:solidFill>
              <a:uFillTx/>
              <a:latin typeface="Arial"/>
            </a:endParaRPr>
          </a:p>
        </p:txBody>
      </p:sp>
      <p:sp>
        <p:nvSpPr>
          <p:cNvPr id="136"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ハードウェア記述言語</a:t>
            </a:r>
            <a:r>
              <a:rPr b="0" lang="en-US" sz="2400" strike="noStrike" u="none">
                <a:solidFill>
                  <a:srgbClr val="000000"/>
                </a:solidFill>
                <a:uFillTx/>
                <a:latin typeface="Arial"/>
              </a:rPr>
              <a:t>(Hardware Description Language)</a:t>
            </a:r>
            <a:r>
              <a:rPr b="0" lang="ja-JP" sz="2400" strike="noStrike" u="none">
                <a:solidFill>
                  <a:srgbClr val="000000"/>
                </a:solidFill>
                <a:uFillTx/>
                <a:latin typeface="Arial"/>
              </a:rPr>
              <a:t>でデザインデータを作る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VHDL, Verilog </a:t>
            </a:r>
            <a:r>
              <a:rPr b="0" lang="ja-JP" sz="2100" strike="noStrike" u="none">
                <a:solidFill>
                  <a:srgbClr val="000000"/>
                </a:solidFill>
                <a:uFillTx/>
                <a:latin typeface="Arial"/>
              </a:rPr>
              <a:t>等</a:t>
            </a:r>
            <a:endParaRPr b="0" lang="en-US" sz="2100" strike="noStrike" u="none">
              <a:solidFill>
                <a:srgbClr val="000000"/>
              </a:solidFill>
              <a:uFillTx/>
              <a:latin typeface="Arial"/>
            </a:endParaRPr>
          </a:p>
          <a:p>
            <a:pPr marL="432000" indent="-324000">
              <a:spcAft>
                <a:spcPts val="850"/>
              </a:spcAft>
              <a:buClr>
                <a:srgbClr val="000000"/>
              </a:buClr>
              <a:buSzPct val="45000"/>
              <a:buFont typeface="Wingdings" charset="2"/>
              <a:buChar char=""/>
            </a:pPr>
            <a:r>
              <a:rPr b="0" lang="en-US" sz="2400" strike="noStrike" u="none">
                <a:solidFill>
                  <a:srgbClr val="000000"/>
                </a:solidFill>
                <a:uFillTx/>
                <a:latin typeface="Arial"/>
              </a:rPr>
              <a:t>1chipMSX </a:t>
            </a:r>
            <a:r>
              <a:rPr b="0" lang="ja-JP" sz="2400" strike="noStrike" u="none">
                <a:solidFill>
                  <a:srgbClr val="000000"/>
                </a:solidFill>
                <a:uFillTx/>
                <a:latin typeface="Arial"/>
              </a:rPr>
              <a:t>は </a:t>
            </a:r>
            <a:r>
              <a:rPr b="0" lang="en-US" sz="2400" strike="noStrike" u="none">
                <a:solidFill>
                  <a:srgbClr val="000000"/>
                </a:solidFill>
                <a:uFillTx/>
                <a:latin typeface="Arial"/>
              </a:rPr>
              <a:t>FPGA </a:t>
            </a:r>
            <a:r>
              <a:rPr b="0" lang="ja-JP" sz="2400" strike="noStrike" u="none">
                <a:solidFill>
                  <a:srgbClr val="000000"/>
                </a:solidFill>
                <a:uFillTx/>
                <a:latin typeface="Arial"/>
              </a:rPr>
              <a:t>によるハードウェアエミュレータ</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69CFF956-6EB1-4A07-B209-3CD57ED28445}"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3200" strike="noStrike" u="none">
                <a:solidFill>
                  <a:srgbClr val="000000"/>
                </a:solidFill>
                <a:uFillTx/>
                <a:latin typeface="Arial"/>
              </a:rPr>
              <a:t>1chipMSX / OCM-PLD</a:t>
            </a:r>
            <a:endParaRPr b="0" lang="en-US" sz="3200" strike="noStrike" u="none">
              <a:solidFill>
                <a:srgbClr val="000000"/>
              </a:solidFill>
              <a:uFillTx/>
              <a:latin typeface="Arial"/>
            </a:endParaRPr>
          </a:p>
          <a:p>
            <a:pPr algn="ctr"/>
            <a:r>
              <a:rPr b="0" lang="ja-JP" sz="3200" strike="noStrike" u="none">
                <a:solidFill>
                  <a:srgbClr val="000000"/>
                </a:solidFill>
                <a:uFillTx/>
                <a:latin typeface="Arial"/>
              </a:rPr>
              <a:t>ふりかえり</a:t>
            </a:r>
            <a:endParaRPr b="0" lang="en-US" sz="3200" strike="noStrike" u="none">
              <a:solidFill>
                <a:srgbClr val="000000"/>
              </a:solidFill>
              <a:uFillTx/>
              <a:latin typeface="Arial"/>
            </a:endParaRPr>
          </a:p>
        </p:txBody>
      </p:sp>
      <p:sp>
        <p:nvSpPr>
          <p:cNvPr id="3" name="PlaceHolder 2"/>
          <p:cNvSpPr>
            <a:spLocks noGrp="1"/>
          </p:cNvSpPr>
          <p:nvPr>
            <p:ph type="sldNum" idx="3"/>
          </p:nvPr>
        </p:nvSpPr>
        <p:spPr/>
        <p:txBody>
          <a:bodyPr/>
          <a:p>
            <a:fld id="{2727F6C5-CC47-48E0-AC5D-3D3D98624B01}"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213</TotalTime>
  <Application>LibreOffice/24.8.4.2$Windows_X86_64 LibreOffice_project/bb3cfa12c7b1bf994ecc5649a80400d06cd71002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2024-12-06T22:02:59Z</dcterms:created>
  <dc:creator/>
  <dc:description/>
  <dc:language>ja-JP</dc:language>
  <cp:lastModifiedBy/>
  <cp:lastPrinted>2025-01-10T06:38:50Z</cp:lastPrinted>
  <dcterms:modified xsi:type="dcterms:W3CDTF">2025-01-10T06:38:39Z</dcterms:modified>
  <cp:revision>12</cp:revision>
  <dc:subject/>
  <dc:title>Beehive</dc:title>
</cp:coreProperties>
</file>